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83" r:id="rId14"/>
    <p:sldId id="284" r:id="rId15"/>
    <p:sldId id="263" r:id="rId16"/>
    <p:sldId id="264" r:id="rId17"/>
    <p:sldId id="265" r:id="rId18"/>
    <p:sldId id="266" r:id="rId19"/>
    <p:sldId id="267" r:id="rId20"/>
    <p:sldId id="285" r:id="rId21"/>
    <p:sldId id="268" r:id="rId22"/>
    <p:sldId id="286" r:id="rId23"/>
    <p:sldId id="289" r:id="rId24"/>
    <p:sldId id="269" r:id="rId25"/>
    <p:sldId id="270" r:id="rId26"/>
    <p:sldId id="271" r:id="rId27"/>
    <p:sldId id="272" r:id="rId28"/>
    <p:sldId id="290" r:id="rId29"/>
    <p:sldId id="273" r:id="rId30"/>
    <p:sldId id="291" r:id="rId31"/>
    <p:sldId id="274" r:id="rId32"/>
    <p:sldId id="275" r:id="rId33"/>
    <p:sldId id="276" r:id="rId34"/>
    <p:sldId id="277" r:id="rId35"/>
    <p:sldId id="278" r:id="rId36"/>
    <p:sldId id="288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27627-1B07-440C-A04C-D779211B372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0FDD1E-E4A1-4A88-820F-FD452B62ED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Analysis of </a:t>
          </a:r>
          <a:r>
            <a:rPr lang="en-US" sz="2000" dirty="0"/>
            <a:t>the </a:t>
          </a:r>
          <a:r>
            <a:rPr lang="en-US" sz="2000" b="1" dirty="0"/>
            <a:t>fire safety market</a:t>
          </a:r>
          <a:endParaRPr lang="en-US" sz="1800" dirty="0"/>
        </a:p>
        <a:p>
          <a:pPr>
            <a:lnSpc>
              <a:spcPct val="100000"/>
            </a:lnSpc>
          </a:pPr>
          <a:r>
            <a:rPr lang="en-US" sz="1800" dirty="0"/>
            <a:t>1. fundamental</a:t>
          </a:r>
          <a:r>
            <a:rPr lang="en-US" sz="2000" b="1" dirty="0"/>
            <a:t> fire</a:t>
          </a:r>
          <a:r>
            <a:rPr lang="en-US" sz="1800" dirty="0"/>
            <a:t>, </a:t>
          </a:r>
        </a:p>
        <a:p>
          <a:pPr>
            <a:lnSpc>
              <a:spcPct val="100000"/>
            </a:lnSpc>
          </a:pPr>
          <a:r>
            <a:rPr lang="en-US" sz="1800" dirty="0"/>
            <a:t>2. C</a:t>
          </a:r>
          <a:r>
            <a:rPr lang="en-US" sz="1800" b="1" dirty="0"/>
            <a:t>hallenges</a:t>
          </a:r>
          <a:r>
            <a:rPr lang="en-US" sz="1800" dirty="0"/>
            <a:t> faced by </a:t>
          </a:r>
          <a:r>
            <a:rPr lang="en-US" sz="2000" b="1" dirty="0"/>
            <a:t>firefighters</a:t>
          </a:r>
          <a:endParaRPr lang="en-US" sz="1800" dirty="0"/>
        </a:p>
        <a:p>
          <a:pPr>
            <a:lnSpc>
              <a:spcPct val="100000"/>
            </a:lnSpc>
          </a:pPr>
          <a:r>
            <a:rPr lang="en-US" sz="1800" dirty="0"/>
            <a:t>3. Landscape of </a:t>
          </a:r>
          <a:r>
            <a:rPr lang="en-US" sz="2000" b="1" dirty="0"/>
            <a:t>protective equipment</a:t>
          </a:r>
          <a:r>
            <a:rPr lang="en-US" sz="1100" dirty="0"/>
            <a:t>. </a:t>
          </a:r>
        </a:p>
      </dgm:t>
    </dgm:pt>
    <dgm:pt modelId="{B56696F6-F266-420A-AF04-2CCCD7DA3424}" type="parTrans" cxnId="{354298D5-02D0-4095-865A-E4C62C1BF89F}">
      <dgm:prSet/>
      <dgm:spPr/>
      <dgm:t>
        <a:bodyPr/>
        <a:lstStyle/>
        <a:p>
          <a:endParaRPr lang="en-US"/>
        </a:p>
      </dgm:t>
    </dgm:pt>
    <dgm:pt modelId="{D4E06631-3ADD-4239-BACA-7429B1140D01}" type="sibTrans" cxnId="{354298D5-02D0-4095-865A-E4C62C1BF89F}">
      <dgm:prSet/>
      <dgm:spPr/>
      <dgm:t>
        <a:bodyPr/>
        <a:lstStyle/>
        <a:p>
          <a:endParaRPr lang="en-US"/>
        </a:p>
      </dgm:t>
    </dgm:pt>
    <dgm:pt modelId="{2189C3A0-3EEC-46F2-BCE6-5DB6303540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It delves into a detailed study of</a:t>
          </a:r>
        </a:p>
        <a:p>
          <a:pPr>
            <a:lnSpc>
              <a:spcPct val="100000"/>
            </a:lnSpc>
          </a:pPr>
          <a:r>
            <a:rPr lang="en-US" sz="1800" dirty="0"/>
            <a:t>1. </a:t>
          </a:r>
          <a:r>
            <a:rPr lang="en-US" sz="2000" dirty="0"/>
            <a:t>F</a:t>
          </a:r>
          <a:r>
            <a:rPr lang="en-US" sz="2000" b="1" dirty="0"/>
            <a:t>ire suits</a:t>
          </a:r>
        </a:p>
        <a:p>
          <a:pPr>
            <a:lnSpc>
              <a:spcPct val="100000"/>
            </a:lnSpc>
          </a:pPr>
          <a:r>
            <a:rPr lang="en-US" sz="1800" b="1" dirty="0"/>
            <a:t>2.</a:t>
          </a:r>
          <a:r>
            <a:rPr lang="en-US" sz="1800" dirty="0"/>
            <a:t> Comparing </a:t>
          </a:r>
          <a:r>
            <a:rPr lang="en-US" sz="2000" b="1" dirty="0"/>
            <a:t>available solutions</a:t>
          </a:r>
          <a:r>
            <a:rPr lang="en-US" sz="1800" b="1" dirty="0"/>
            <a:t> </a:t>
          </a:r>
          <a:r>
            <a:rPr lang="en-US" sz="1800" dirty="0"/>
            <a:t>with the advanced, </a:t>
          </a:r>
          <a:r>
            <a:rPr lang="en-US" sz="2000" b="1" dirty="0"/>
            <a:t>patented technology</a:t>
          </a:r>
          <a:r>
            <a:rPr lang="en-US" sz="2000" dirty="0"/>
            <a:t>.</a:t>
          </a:r>
        </a:p>
      </dgm:t>
    </dgm:pt>
    <dgm:pt modelId="{ABA88FBF-F6C5-40A0-8C9C-0EAE1DA9F22E}" type="parTrans" cxnId="{59A8FFEB-F43B-4A8C-927F-563ED8409595}">
      <dgm:prSet/>
      <dgm:spPr/>
      <dgm:t>
        <a:bodyPr/>
        <a:lstStyle/>
        <a:p>
          <a:endParaRPr lang="en-US"/>
        </a:p>
      </dgm:t>
    </dgm:pt>
    <dgm:pt modelId="{EE79BE8D-B62F-4559-A8A0-06D215852EF8}" type="sibTrans" cxnId="{59A8FFEB-F43B-4A8C-927F-563ED8409595}">
      <dgm:prSet/>
      <dgm:spPr/>
      <dgm:t>
        <a:bodyPr/>
        <a:lstStyle/>
        <a:p>
          <a:endParaRPr lang="en-US"/>
        </a:p>
      </dgm:t>
    </dgm:pt>
    <dgm:pt modelId="{0400C10E-E089-4F27-B3AE-619938EA6F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report includes </a:t>
          </a:r>
        </a:p>
        <a:p>
          <a:pPr>
            <a:lnSpc>
              <a:spcPct val="100000"/>
            </a:lnSpc>
          </a:pPr>
          <a:r>
            <a:rPr lang="en-US" sz="2000" dirty="0"/>
            <a:t>1. M</a:t>
          </a:r>
          <a:r>
            <a:rPr lang="en-US" sz="2000" b="1" dirty="0"/>
            <a:t>arket analysis</a:t>
          </a:r>
        </a:p>
        <a:p>
          <a:pPr>
            <a:lnSpc>
              <a:spcPct val="100000"/>
            </a:lnSpc>
          </a:pPr>
          <a:r>
            <a:rPr lang="en-US" sz="2000" b="1" dirty="0"/>
            <a:t>2. SWOT analysis</a:t>
          </a:r>
        </a:p>
        <a:p>
          <a:pPr>
            <a:lnSpc>
              <a:spcPct val="100000"/>
            </a:lnSpc>
          </a:pPr>
          <a:r>
            <a:rPr lang="en-US" sz="2000" b="1" dirty="0"/>
            <a:t>3.</a:t>
          </a:r>
          <a:r>
            <a:rPr lang="en-US" sz="2000" dirty="0"/>
            <a:t> S</a:t>
          </a:r>
          <a:r>
            <a:rPr lang="en-US" sz="2000" b="1" dirty="0"/>
            <a:t>trategic recommendations</a:t>
          </a:r>
          <a:r>
            <a:rPr lang="en-US" sz="2000" dirty="0"/>
            <a:t>.</a:t>
          </a:r>
        </a:p>
      </dgm:t>
    </dgm:pt>
    <dgm:pt modelId="{F02D6E26-DE26-4F88-ADD2-D003C51CC832}" type="parTrans" cxnId="{6D9ADF75-61AE-4838-8AE7-653CB242B800}">
      <dgm:prSet/>
      <dgm:spPr/>
      <dgm:t>
        <a:bodyPr/>
        <a:lstStyle/>
        <a:p>
          <a:endParaRPr lang="en-US"/>
        </a:p>
      </dgm:t>
    </dgm:pt>
    <dgm:pt modelId="{FC07042C-6FA4-40A9-9EB3-84666A08F0CA}" type="sibTrans" cxnId="{6D9ADF75-61AE-4838-8AE7-653CB242B800}">
      <dgm:prSet/>
      <dgm:spPr/>
      <dgm:t>
        <a:bodyPr/>
        <a:lstStyle/>
        <a:p>
          <a:endParaRPr lang="en-US"/>
        </a:p>
      </dgm:t>
    </dgm:pt>
    <dgm:pt modelId="{BBDB9E1A-A710-46E7-BC50-8A44A0997A4A}" type="pres">
      <dgm:prSet presAssocID="{51627627-1B07-440C-A04C-D779211B372F}" presName="root" presStyleCnt="0">
        <dgm:presLayoutVars>
          <dgm:dir/>
          <dgm:resizeHandles val="exact"/>
        </dgm:presLayoutVars>
      </dgm:prSet>
      <dgm:spPr/>
    </dgm:pt>
    <dgm:pt modelId="{AA2C6EA8-0297-41A8-BEB9-6141ADF6F8CB}" type="pres">
      <dgm:prSet presAssocID="{320FDD1E-E4A1-4A88-820F-FD452B62ED43}" presName="compNode" presStyleCnt="0"/>
      <dgm:spPr/>
    </dgm:pt>
    <dgm:pt modelId="{43779559-AC6F-497D-8BE7-038B9C28FCDD}" type="pres">
      <dgm:prSet presAssocID="{320FDD1E-E4A1-4A88-820F-FD452B62ED43}" presName="iconRect" presStyleLbl="node1" presStyleIdx="0" presStyleCnt="3" custLinFactX="100000" custLinFactNeighborX="159829" custLinFactNeighborY="132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F41EBD86-C4D0-4366-BE3F-DE2665FCC33E}" type="pres">
      <dgm:prSet presAssocID="{320FDD1E-E4A1-4A88-820F-FD452B62ED43}" presName="spaceRect" presStyleCnt="0"/>
      <dgm:spPr/>
    </dgm:pt>
    <dgm:pt modelId="{3943C6F1-D3F2-4018-92FA-4BAD91C97F93}" type="pres">
      <dgm:prSet presAssocID="{320FDD1E-E4A1-4A88-820F-FD452B62ED43}" presName="textRect" presStyleLbl="revTx" presStyleIdx="0" presStyleCnt="3">
        <dgm:presLayoutVars>
          <dgm:chMax val="1"/>
          <dgm:chPref val="1"/>
        </dgm:presLayoutVars>
      </dgm:prSet>
      <dgm:spPr/>
    </dgm:pt>
    <dgm:pt modelId="{2C323C19-8D4E-4E5D-B56B-45A8498F6873}" type="pres">
      <dgm:prSet presAssocID="{D4E06631-3ADD-4239-BACA-7429B1140D01}" presName="sibTrans" presStyleCnt="0"/>
      <dgm:spPr/>
    </dgm:pt>
    <dgm:pt modelId="{297D6B1B-86DD-4982-B7A1-1AB780987FE0}" type="pres">
      <dgm:prSet presAssocID="{2189C3A0-3EEC-46F2-BCE6-5DB6303540DC}" presName="compNode" presStyleCnt="0"/>
      <dgm:spPr/>
    </dgm:pt>
    <dgm:pt modelId="{B37C8B0B-42F4-4C27-86C7-8846D51F77AD}" type="pres">
      <dgm:prSet presAssocID="{2189C3A0-3EEC-46F2-BCE6-5DB6303540DC}" presName="iconRect" presStyleLbl="node1" presStyleIdx="1" presStyleCnt="3" custLinFactX="-100000" custLinFactNeighborX="-158742" custLinFactNeighborY="1327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ACB3DC5D-E88D-41C1-8BE3-A2E3B7E26D23}" type="pres">
      <dgm:prSet presAssocID="{2189C3A0-3EEC-46F2-BCE6-5DB6303540DC}" presName="spaceRect" presStyleCnt="0"/>
      <dgm:spPr/>
    </dgm:pt>
    <dgm:pt modelId="{1D0C9BC6-B48B-40F0-BC37-3393BCA20F56}" type="pres">
      <dgm:prSet presAssocID="{2189C3A0-3EEC-46F2-BCE6-5DB6303540DC}" presName="textRect" presStyleLbl="revTx" presStyleIdx="1" presStyleCnt="3">
        <dgm:presLayoutVars>
          <dgm:chMax val="1"/>
          <dgm:chPref val="1"/>
        </dgm:presLayoutVars>
      </dgm:prSet>
      <dgm:spPr/>
    </dgm:pt>
    <dgm:pt modelId="{47696760-A056-46E1-A131-0CF5F24EC39C}" type="pres">
      <dgm:prSet presAssocID="{EE79BE8D-B62F-4559-A8A0-06D215852EF8}" presName="sibTrans" presStyleCnt="0"/>
      <dgm:spPr/>
    </dgm:pt>
    <dgm:pt modelId="{BAD7128D-7239-4315-9012-9B72DFEF3063}" type="pres">
      <dgm:prSet presAssocID="{0400C10E-E089-4F27-B3AE-619938EA6F1D}" presName="compNode" presStyleCnt="0"/>
      <dgm:spPr/>
    </dgm:pt>
    <dgm:pt modelId="{66C2676F-432E-43C8-A3BB-48A817CDCC52}" type="pres">
      <dgm:prSet presAssocID="{0400C10E-E089-4F27-B3AE-619938EA6F1D}" presName="iconRect" presStyleLbl="node1" presStyleIdx="2" presStyleCnt="3" custLinFactNeighborX="-5551" custLinFactNeighborY="1327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1C6F68F-4FCF-41FE-BF94-641160699F20}" type="pres">
      <dgm:prSet presAssocID="{0400C10E-E089-4F27-B3AE-619938EA6F1D}" presName="spaceRect" presStyleCnt="0"/>
      <dgm:spPr/>
    </dgm:pt>
    <dgm:pt modelId="{715506C0-9A7D-4D5F-84C2-391408550961}" type="pres">
      <dgm:prSet presAssocID="{0400C10E-E089-4F27-B3AE-619938EA6F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117C19-061A-4E45-9ECC-2272030427E8}" type="presOf" srcId="{320FDD1E-E4A1-4A88-820F-FD452B62ED43}" destId="{3943C6F1-D3F2-4018-92FA-4BAD91C97F93}" srcOrd="0" destOrd="0" presId="urn:microsoft.com/office/officeart/2018/2/layout/IconLabelList"/>
    <dgm:cxn modelId="{70FF9043-87D8-4B6A-AD78-5DE54CC5A4DD}" type="presOf" srcId="{51627627-1B07-440C-A04C-D779211B372F}" destId="{BBDB9E1A-A710-46E7-BC50-8A44A0997A4A}" srcOrd="0" destOrd="0" presId="urn:microsoft.com/office/officeart/2018/2/layout/IconLabelList"/>
    <dgm:cxn modelId="{756D5172-2845-497E-9583-67BBAD146655}" type="presOf" srcId="{0400C10E-E089-4F27-B3AE-619938EA6F1D}" destId="{715506C0-9A7D-4D5F-84C2-391408550961}" srcOrd="0" destOrd="0" presId="urn:microsoft.com/office/officeart/2018/2/layout/IconLabelList"/>
    <dgm:cxn modelId="{6D9ADF75-61AE-4838-8AE7-653CB242B800}" srcId="{51627627-1B07-440C-A04C-D779211B372F}" destId="{0400C10E-E089-4F27-B3AE-619938EA6F1D}" srcOrd="2" destOrd="0" parTransId="{F02D6E26-DE26-4F88-ADD2-D003C51CC832}" sibTransId="{FC07042C-6FA4-40A9-9EB3-84666A08F0CA}"/>
    <dgm:cxn modelId="{BA228DAF-2B34-4595-8BD1-51C54CC31F42}" type="presOf" srcId="{2189C3A0-3EEC-46F2-BCE6-5DB6303540DC}" destId="{1D0C9BC6-B48B-40F0-BC37-3393BCA20F56}" srcOrd="0" destOrd="0" presId="urn:microsoft.com/office/officeart/2018/2/layout/IconLabelList"/>
    <dgm:cxn modelId="{354298D5-02D0-4095-865A-E4C62C1BF89F}" srcId="{51627627-1B07-440C-A04C-D779211B372F}" destId="{320FDD1E-E4A1-4A88-820F-FD452B62ED43}" srcOrd="0" destOrd="0" parTransId="{B56696F6-F266-420A-AF04-2CCCD7DA3424}" sibTransId="{D4E06631-3ADD-4239-BACA-7429B1140D01}"/>
    <dgm:cxn modelId="{59A8FFEB-F43B-4A8C-927F-563ED8409595}" srcId="{51627627-1B07-440C-A04C-D779211B372F}" destId="{2189C3A0-3EEC-46F2-BCE6-5DB6303540DC}" srcOrd="1" destOrd="0" parTransId="{ABA88FBF-F6C5-40A0-8C9C-0EAE1DA9F22E}" sibTransId="{EE79BE8D-B62F-4559-A8A0-06D215852EF8}"/>
    <dgm:cxn modelId="{02C47B32-78F4-4F4B-B30D-B5A1E3E1BABA}" type="presParOf" srcId="{BBDB9E1A-A710-46E7-BC50-8A44A0997A4A}" destId="{AA2C6EA8-0297-41A8-BEB9-6141ADF6F8CB}" srcOrd="0" destOrd="0" presId="urn:microsoft.com/office/officeart/2018/2/layout/IconLabelList"/>
    <dgm:cxn modelId="{FECE4DF8-2559-440B-94D5-7C65B8B193B0}" type="presParOf" srcId="{AA2C6EA8-0297-41A8-BEB9-6141ADF6F8CB}" destId="{43779559-AC6F-497D-8BE7-038B9C28FCDD}" srcOrd="0" destOrd="0" presId="urn:microsoft.com/office/officeart/2018/2/layout/IconLabelList"/>
    <dgm:cxn modelId="{5241DBC5-48CB-42B9-8D27-728DDCA06A34}" type="presParOf" srcId="{AA2C6EA8-0297-41A8-BEB9-6141ADF6F8CB}" destId="{F41EBD86-C4D0-4366-BE3F-DE2665FCC33E}" srcOrd="1" destOrd="0" presId="urn:microsoft.com/office/officeart/2018/2/layout/IconLabelList"/>
    <dgm:cxn modelId="{A0A10A43-990D-4E22-9E27-425CB0D59C96}" type="presParOf" srcId="{AA2C6EA8-0297-41A8-BEB9-6141ADF6F8CB}" destId="{3943C6F1-D3F2-4018-92FA-4BAD91C97F93}" srcOrd="2" destOrd="0" presId="urn:microsoft.com/office/officeart/2018/2/layout/IconLabelList"/>
    <dgm:cxn modelId="{4ECCE8E1-6DFB-402E-AF91-74D1EB79D9BE}" type="presParOf" srcId="{BBDB9E1A-A710-46E7-BC50-8A44A0997A4A}" destId="{2C323C19-8D4E-4E5D-B56B-45A8498F6873}" srcOrd="1" destOrd="0" presId="urn:microsoft.com/office/officeart/2018/2/layout/IconLabelList"/>
    <dgm:cxn modelId="{965B47B6-97A1-4EAE-A500-4366FFD4D24D}" type="presParOf" srcId="{BBDB9E1A-A710-46E7-BC50-8A44A0997A4A}" destId="{297D6B1B-86DD-4982-B7A1-1AB780987FE0}" srcOrd="2" destOrd="0" presId="urn:microsoft.com/office/officeart/2018/2/layout/IconLabelList"/>
    <dgm:cxn modelId="{C0745954-60A1-4237-A389-23F5B1372D5C}" type="presParOf" srcId="{297D6B1B-86DD-4982-B7A1-1AB780987FE0}" destId="{B37C8B0B-42F4-4C27-86C7-8846D51F77AD}" srcOrd="0" destOrd="0" presId="urn:microsoft.com/office/officeart/2018/2/layout/IconLabelList"/>
    <dgm:cxn modelId="{7ECA9AA2-A819-46A4-A647-419F1B03B19C}" type="presParOf" srcId="{297D6B1B-86DD-4982-B7A1-1AB780987FE0}" destId="{ACB3DC5D-E88D-41C1-8BE3-A2E3B7E26D23}" srcOrd="1" destOrd="0" presId="urn:microsoft.com/office/officeart/2018/2/layout/IconLabelList"/>
    <dgm:cxn modelId="{5EC33D27-A4F7-4470-AFD4-15C9822D48A0}" type="presParOf" srcId="{297D6B1B-86DD-4982-B7A1-1AB780987FE0}" destId="{1D0C9BC6-B48B-40F0-BC37-3393BCA20F56}" srcOrd="2" destOrd="0" presId="urn:microsoft.com/office/officeart/2018/2/layout/IconLabelList"/>
    <dgm:cxn modelId="{65AADFE6-AFE4-48D8-9F62-786E24CEFDD7}" type="presParOf" srcId="{BBDB9E1A-A710-46E7-BC50-8A44A0997A4A}" destId="{47696760-A056-46E1-A131-0CF5F24EC39C}" srcOrd="3" destOrd="0" presId="urn:microsoft.com/office/officeart/2018/2/layout/IconLabelList"/>
    <dgm:cxn modelId="{74602F01-746B-43CC-8C88-A18DBDA51D98}" type="presParOf" srcId="{BBDB9E1A-A710-46E7-BC50-8A44A0997A4A}" destId="{BAD7128D-7239-4315-9012-9B72DFEF3063}" srcOrd="4" destOrd="0" presId="urn:microsoft.com/office/officeart/2018/2/layout/IconLabelList"/>
    <dgm:cxn modelId="{9196D895-31DB-4ABA-B1F5-0E060741678A}" type="presParOf" srcId="{BAD7128D-7239-4315-9012-9B72DFEF3063}" destId="{66C2676F-432E-43C8-A3BB-48A817CDCC52}" srcOrd="0" destOrd="0" presId="urn:microsoft.com/office/officeart/2018/2/layout/IconLabelList"/>
    <dgm:cxn modelId="{EBD1CDA7-B071-49CA-8EB1-A112E5336A63}" type="presParOf" srcId="{BAD7128D-7239-4315-9012-9B72DFEF3063}" destId="{41C6F68F-4FCF-41FE-BF94-641160699F20}" srcOrd="1" destOrd="0" presId="urn:microsoft.com/office/officeart/2018/2/layout/IconLabelList"/>
    <dgm:cxn modelId="{54D7308D-11E7-412C-994E-A8A6CA7ADBD3}" type="presParOf" srcId="{BAD7128D-7239-4315-9012-9B72DFEF3063}" destId="{715506C0-9A7D-4D5F-84C2-3914085509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A7699-2726-4C5F-B685-FDBB08331BF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68C8DC-9B72-4B3D-A736-1313D97C02F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The fire suit market is experiencing robust growth, driven by increasing industrialization, stricter safety regulations, and a heightened awareness of firefighter safety. </a:t>
          </a:r>
        </a:p>
      </dgm:t>
    </dgm:pt>
    <dgm:pt modelId="{645390C1-5FB9-4D97-B36E-57C3B2F9B540}" type="parTrans" cxnId="{2852A89E-EE3A-407C-85FA-244329587F40}">
      <dgm:prSet/>
      <dgm:spPr/>
      <dgm:t>
        <a:bodyPr/>
        <a:lstStyle/>
        <a:p>
          <a:endParaRPr lang="en-US"/>
        </a:p>
      </dgm:t>
    </dgm:pt>
    <dgm:pt modelId="{C0FAF330-4FE5-4B30-8E7C-215D09A4E687}" type="sibTrans" cxnId="{2852A89E-EE3A-407C-85FA-244329587F40}">
      <dgm:prSet/>
      <dgm:spPr/>
      <dgm:t>
        <a:bodyPr/>
        <a:lstStyle/>
        <a:p>
          <a:endParaRPr lang="en-US"/>
        </a:p>
      </dgm:t>
    </dgm:pt>
    <dgm:pt modelId="{90B7EEB7-3C9C-4191-B1B9-38ED1642D20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The market, valued at an estimated $1.5 billion in 2025, is projected to reach approximately $2.5 billion by 2033, with a </a:t>
          </a:r>
          <a:r>
            <a:rPr lang="en-US" sz="1800" b="1" dirty="0"/>
            <a:t>CAGR of 6-9 %</a:t>
          </a:r>
        </a:p>
      </dgm:t>
    </dgm:pt>
    <dgm:pt modelId="{F8079FA0-4D4A-4264-88A2-A859F6383004}" type="parTrans" cxnId="{BF497220-21CD-437E-BE25-A3A57EE1A66F}">
      <dgm:prSet/>
      <dgm:spPr/>
      <dgm:t>
        <a:bodyPr/>
        <a:lstStyle/>
        <a:p>
          <a:endParaRPr lang="en-US"/>
        </a:p>
      </dgm:t>
    </dgm:pt>
    <dgm:pt modelId="{0D2B8E52-0C68-4851-BCBE-93240351D3BF}" type="sibTrans" cxnId="{BF497220-21CD-437E-BE25-A3A57EE1A66F}">
      <dgm:prSet/>
      <dgm:spPr/>
      <dgm:t>
        <a:bodyPr/>
        <a:lstStyle/>
        <a:p>
          <a:endParaRPr lang="en-US"/>
        </a:p>
      </dgm:t>
    </dgm:pt>
    <dgm:pt modelId="{0A001565-6461-400A-885C-4A1557A3858A}" type="pres">
      <dgm:prSet presAssocID="{E79A7699-2726-4C5F-B685-FDBB08331BF6}" presName="root" presStyleCnt="0">
        <dgm:presLayoutVars>
          <dgm:dir/>
          <dgm:resizeHandles val="exact"/>
        </dgm:presLayoutVars>
      </dgm:prSet>
      <dgm:spPr/>
    </dgm:pt>
    <dgm:pt modelId="{C85C08FE-DBE4-4CE0-B1E7-12F6186147FA}" type="pres">
      <dgm:prSet presAssocID="{6068C8DC-9B72-4B3D-A736-1313D97C02F9}" presName="compNode" presStyleCnt="0"/>
      <dgm:spPr/>
    </dgm:pt>
    <dgm:pt modelId="{0C6D2124-4B1B-4AB0-972E-CA397D59B999}" type="pres">
      <dgm:prSet presAssocID="{6068C8DC-9B72-4B3D-A736-1313D97C02F9}" presName="iconBgRect" presStyleLbl="bgShp" presStyleIdx="0" presStyleCnt="2" custScaleX="96227" custScaleY="83244"/>
      <dgm:spPr/>
    </dgm:pt>
    <dgm:pt modelId="{30F297DB-F406-4169-8E03-A7AC4B37467B}" type="pres">
      <dgm:prSet presAssocID="{6068C8DC-9B72-4B3D-A736-1313D97C02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E4E2764E-3978-489F-86B1-A8B4E8021E63}" type="pres">
      <dgm:prSet presAssocID="{6068C8DC-9B72-4B3D-A736-1313D97C02F9}" presName="spaceRect" presStyleCnt="0"/>
      <dgm:spPr/>
    </dgm:pt>
    <dgm:pt modelId="{95B09043-F5FE-498A-9544-BDCF2BA849CC}" type="pres">
      <dgm:prSet presAssocID="{6068C8DC-9B72-4B3D-A736-1313D97C02F9}" presName="textRect" presStyleLbl="revTx" presStyleIdx="0" presStyleCnt="2">
        <dgm:presLayoutVars>
          <dgm:chMax val="1"/>
          <dgm:chPref val="1"/>
        </dgm:presLayoutVars>
      </dgm:prSet>
      <dgm:spPr/>
    </dgm:pt>
    <dgm:pt modelId="{65AEDCA4-070C-47E6-A824-11B4FD345DA6}" type="pres">
      <dgm:prSet presAssocID="{C0FAF330-4FE5-4B30-8E7C-215D09A4E687}" presName="sibTrans" presStyleCnt="0"/>
      <dgm:spPr/>
    </dgm:pt>
    <dgm:pt modelId="{8147E7E1-A3D2-4D18-895F-FEE6C238E115}" type="pres">
      <dgm:prSet presAssocID="{90B7EEB7-3C9C-4191-B1B9-38ED1642D20B}" presName="compNode" presStyleCnt="0"/>
      <dgm:spPr/>
    </dgm:pt>
    <dgm:pt modelId="{A705385D-C2E0-4AF5-9067-695A8CE5D971}" type="pres">
      <dgm:prSet presAssocID="{90B7EEB7-3C9C-4191-B1B9-38ED1642D20B}" presName="iconBgRect" presStyleLbl="bgShp" presStyleIdx="1" presStyleCnt="2"/>
      <dgm:spPr/>
    </dgm:pt>
    <dgm:pt modelId="{A1C6CB08-B023-4BC2-8EF1-40F98AED5799}" type="pres">
      <dgm:prSet presAssocID="{90B7EEB7-3C9C-4191-B1B9-38ED1642D2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6DDC92F-4916-4EFC-8014-0143D81ABD66}" type="pres">
      <dgm:prSet presAssocID="{90B7EEB7-3C9C-4191-B1B9-38ED1642D20B}" presName="spaceRect" presStyleCnt="0"/>
      <dgm:spPr/>
    </dgm:pt>
    <dgm:pt modelId="{641568BF-6AC2-4C05-AAEB-4DC4511D5B47}" type="pres">
      <dgm:prSet presAssocID="{90B7EEB7-3C9C-4191-B1B9-38ED1642D2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F497220-21CD-437E-BE25-A3A57EE1A66F}" srcId="{E79A7699-2726-4C5F-B685-FDBB08331BF6}" destId="{90B7EEB7-3C9C-4191-B1B9-38ED1642D20B}" srcOrd="1" destOrd="0" parTransId="{F8079FA0-4D4A-4264-88A2-A859F6383004}" sibTransId="{0D2B8E52-0C68-4851-BCBE-93240351D3BF}"/>
    <dgm:cxn modelId="{745DBA98-0E0A-4379-B238-05D56CDE8A3E}" type="presOf" srcId="{6068C8DC-9B72-4B3D-A736-1313D97C02F9}" destId="{95B09043-F5FE-498A-9544-BDCF2BA849CC}" srcOrd="0" destOrd="0" presId="urn:microsoft.com/office/officeart/2018/5/layout/IconCircleLabelList"/>
    <dgm:cxn modelId="{2852A89E-EE3A-407C-85FA-244329587F40}" srcId="{E79A7699-2726-4C5F-B685-FDBB08331BF6}" destId="{6068C8DC-9B72-4B3D-A736-1313D97C02F9}" srcOrd="0" destOrd="0" parTransId="{645390C1-5FB9-4D97-B36E-57C3B2F9B540}" sibTransId="{C0FAF330-4FE5-4B30-8E7C-215D09A4E687}"/>
    <dgm:cxn modelId="{94942CC1-9FAB-4CE6-9B2F-2D9775E68964}" type="presOf" srcId="{90B7EEB7-3C9C-4191-B1B9-38ED1642D20B}" destId="{641568BF-6AC2-4C05-AAEB-4DC4511D5B47}" srcOrd="0" destOrd="0" presId="urn:microsoft.com/office/officeart/2018/5/layout/IconCircleLabelList"/>
    <dgm:cxn modelId="{F26E14D1-F2E7-4EFF-A12B-415BC0349061}" type="presOf" srcId="{E79A7699-2726-4C5F-B685-FDBB08331BF6}" destId="{0A001565-6461-400A-885C-4A1557A3858A}" srcOrd="0" destOrd="0" presId="urn:microsoft.com/office/officeart/2018/5/layout/IconCircleLabelList"/>
    <dgm:cxn modelId="{F602F2E5-CFB9-46EF-B6F3-6636A9C97F15}" type="presParOf" srcId="{0A001565-6461-400A-885C-4A1557A3858A}" destId="{C85C08FE-DBE4-4CE0-B1E7-12F6186147FA}" srcOrd="0" destOrd="0" presId="urn:microsoft.com/office/officeart/2018/5/layout/IconCircleLabelList"/>
    <dgm:cxn modelId="{38C5E84F-554C-4EDA-A1D1-30ECDD1FAFF5}" type="presParOf" srcId="{C85C08FE-DBE4-4CE0-B1E7-12F6186147FA}" destId="{0C6D2124-4B1B-4AB0-972E-CA397D59B999}" srcOrd="0" destOrd="0" presId="urn:microsoft.com/office/officeart/2018/5/layout/IconCircleLabelList"/>
    <dgm:cxn modelId="{0BDA6112-0420-41A1-8623-5EB1570D8563}" type="presParOf" srcId="{C85C08FE-DBE4-4CE0-B1E7-12F6186147FA}" destId="{30F297DB-F406-4169-8E03-A7AC4B37467B}" srcOrd="1" destOrd="0" presId="urn:microsoft.com/office/officeart/2018/5/layout/IconCircleLabelList"/>
    <dgm:cxn modelId="{2D0AAA9D-4086-4897-9EC4-A18EB92F2636}" type="presParOf" srcId="{C85C08FE-DBE4-4CE0-B1E7-12F6186147FA}" destId="{E4E2764E-3978-489F-86B1-A8B4E8021E63}" srcOrd="2" destOrd="0" presId="urn:microsoft.com/office/officeart/2018/5/layout/IconCircleLabelList"/>
    <dgm:cxn modelId="{A8817430-EB2F-46D4-897E-97694CE8F1DE}" type="presParOf" srcId="{C85C08FE-DBE4-4CE0-B1E7-12F6186147FA}" destId="{95B09043-F5FE-498A-9544-BDCF2BA849CC}" srcOrd="3" destOrd="0" presId="urn:microsoft.com/office/officeart/2018/5/layout/IconCircleLabelList"/>
    <dgm:cxn modelId="{F22E0A74-3393-49B8-ACB8-CB916166AFEC}" type="presParOf" srcId="{0A001565-6461-400A-885C-4A1557A3858A}" destId="{65AEDCA4-070C-47E6-A824-11B4FD345DA6}" srcOrd="1" destOrd="0" presId="urn:microsoft.com/office/officeart/2018/5/layout/IconCircleLabelList"/>
    <dgm:cxn modelId="{56435C1F-7775-4AF5-A0BB-6E737DC67DFB}" type="presParOf" srcId="{0A001565-6461-400A-885C-4A1557A3858A}" destId="{8147E7E1-A3D2-4D18-895F-FEE6C238E115}" srcOrd="2" destOrd="0" presId="urn:microsoft.com/office/officeart/2018/5/layout/IconCircleLabelList"/>
    <dgm:cxn modelId="{4049D75C-F918-456A-B130-0D1E4D402462}" type="presParOf" srcId="{8147E7E1-A3D2-4D18-895F-FEE6C238E115}" destId="{A705385D-C2E0-4AF5-9067-695A8CE5D971}" srcOrd="0" destOrd="0" presId="urn:microsoft.com/office/officeart/2018/5/layout/IconCircleLabelList"/>
    <dgm:cxn modelId="{F791B5F9-B7A5-4BAB-AD82-354514CB8888}" type="presParOf" srcId="{8147E7E1-A3D2-4D18-895F-FEE6C238E115}" destId="{A1C6CB08-B023-4BC2-8EF1-40F98AED5799}" srcOrd="1" destOrd="0" presId="urn:microsoft.com/office/officeart/2018/5/layout/IconCircleLabelList"/>
    <dgm:cxn modelId="{038C9482-0A04-4312-89F7-44F788D3987B}" type="presParOf" srcId="{8147E7E1-A3D2-4D18-895F-FEE6C238E115}" destId="{D6DDC92F-4916-4EFC-8014-0143D81ABD66}" srcOrd="2" destOrd="0" presId="urn:microsoft.com/office/officeart/2018/5/layout/IconCircleLabelList"/>
    <dgm:cxn modelId="{3D5292C3-C978-4DA5-8768-49FB563A0285}" type="presParOf" srcId="{8147E7E1-A3D2-4D18-895F-FEE6C238E115}" destId="{641568BF-6AC2-4C05-AAEB-4DC4511D5B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352F0F-444D-4E0A-A97C-766E315CF0F9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EF1794-5548-430B-AEDE-089978D70112}">
      <dgm:prSet phldrT="[Text]"/>
      <dgm:spPr/>
      <dgm:t>
        <a:bodyPr/>
        <a:lstStyle/>
        <a:p>
          <a:r>
            <a:rPr lang="en-US" b="1" dirty="0"/>
            <a:t>Domestic Market Leadership</a:t>
          </a:r>
          <a:endParaRPr lang="en-IN" dirty="0"/>
        </a:p>
      </dgm:t>
    </dgm:pt>
    <dgm:pt modelId="{81FD39FF-6899-4B7B-B92B-64177A3E189C}" type="parTrans" cxnId="{0B247C3F-2EF1-4C3F-AC3D-14726D6F434A}">
      <dgm:prSet/>
      <dgm:spPr/>
      <dgm:t>
        <a:bodyPr/>
        <a:lstStyle/>
        <a:p>
          <a:endParaRPr lang="en-IN"/>
        </a:p>
      </dgm:t>
    </dgm:pt>
    <dgm:pt modelId="{6361D32E-D3B4-419C-93B1-629F00A0BD42}" type="sibTrans" cxnId="{0B247C3F-2EF1-4C3F-AC3D-14726D6F434A}">
      <dgm:prSet/>
      <dgm:spPr/>
      <dgm:t>
        <a:bodyPr/>
        <a:lstStyle/>
        <a:p>
          <a:endParaRPr lang="en-IN"/>
        </a:p>
      </dgm:t>
    </dgm:pt>
    <dgm:pt modelId="{28FBB9F5-BB45-4E46-901F-8D60F8ABFE9E}">
      <dgm:prSet phldrT="[Text]"/>
      <dgm:spPr/>
      <dgm:t>
        <a:bodyPr/>
        <a:lstStyle/>
        <a:p>
          <a:r>
            <a:rPr lang="en-US" dirty="0"/>
            <a:t>To establish the TIFI Fire Entry Suit as the preferred choice for fire services, defense, and key industries in India</a:t>
          </a:r>
          <a:endParaRPr lang="en-IN" dirty="0"/>
        </a:p>
      </dgm:t>
    </dgm:pt>
    <dgm:pt modelId="{0ED89823-254C-40CA-87DB-6CF49B29922E}" type="parTrans" cxnId="{2B7BF497-7B34-4016-9F21-C0B192BB798C}">
      <dgm:prSet/>
      <dgm:spPr/>
      <dgm:t>
        <a:bodyPr/>
        <a:lstStyle/>
        <a:p>
          <a:endParaRPr lang="en-IN"/>
        </a:p>
      </dgm:t>
    </dgm:pt>
    <dgm:pt modelId="{C85E35EA-79B7-465B-BDD3-FFAF998A9380}" type="sibTrans" cxnId="{2B7BF497-7B34-4016-9F21-C0B192BB798C}">
      <dgm:prSet/>
      <dgm:spPr/>
      <dgm:t>
        <a:bodyPr/>
        <a:lstStyle/>
        <a:p>
          <a:endParaRPr lang="en-IN"/>
        </a:p>
      </dgm:t>
    </dgm:pt>
    <dgm:pt modelId="{1CEF51C2-59D5-435F-B7F5-EEDB2D6B14DB}">
      <dgm:prSet phldrT="[Text]"/>
      <dgm:spPr/>
      <dgm:t>
        <a:bodyPr/>
        <a:lstStyle/>
        <a:p>
          <a:r>
            <a:rPr lang="en-IN" dirty="0"/>
            <a:t>International Market Entry</a:t>
          </a:r>
        </a:p>
      </dgm:t>
    </dgm:pt>
    <dgm:pt modelId="{5C47083C-45EF-4823-AA83-CA1C625C55FE}" type="parTrans" cxnId="{4072E1DB-DBB3-4163-A93C-94A6A66324CB}">
      <dgm:prSet/>
      <dgm:spPr/>
      <dgm:t>
        <a:bodyPr/>
        <a:lstStyle/>
        <a:p>
          <a:endParaRPr lang="en-IN"/>
        </a:p>
      </dgm:t>
    </dgm:pt>
    <dgm:pt modelId="{AA9ED597-152D-4817-8B1B-A7ABC217C61A}" type="sibTrans" cxnId="{4072E1DB-DBB3-4163-A93C-94A6A66324CB}">
      <dgm:prSet/>
      <dgm:spPr/>
      <dgm:t>
        <a:bodyPr/>
        <a:lstStyle/>
        <a:p>
          <a:endParaRPr lang="en-IN"/>
        </a:p>
      </dgm:t>
    </dgm:pt>
    <dgm:pt modelId="{F7070D79-B3FA-4F44-8A36-5099054CE34B}">
      <dgm:prSet phldrT="[Text]"/>
      <dgm:spPr/>
      <dgm:t>
        <a:bodyPr/>
        <a:lstStyle/>
        <a:p>
          <a:r>
            <a:rPr lang="en-US" dirty="0"/>
            <a:t>To successfully launch the TIFI suit in key international markets</a:t>
          </a:r>
          <a:endParaRPr lang="en-IN" dirty="0"/>
        </a:p>
      </dgm:t>
    </dgm:pt>
    <dgm:pt modelId="{62A95B14-EF13-46A2-9230-21A9E78D6BF3}" type="parTrans" cxnId="{6D4E8085-54EE-4678-8A11-7CA444059272}">
      <dgm:prSet/>
      <dgm:spPr/>
      <dgm:t>
        <a:bodyPr/>
        <a:lstStyle/>
        <a:p>
          <a:endParaRPr lang="en-IN"/>
        </a:p>
      </dgm:t>
    </dgm:pt>
    <dgm:pt modelId="{816FFB6F-0FE9-4673-840F-32E4C41C8BAD}" type="sibTrans" cxnId="{6D4E8085-54EE-4678-8A11-7CA444059272}">
      <dgm:prSet/>
      <dgm:spPr/>
      <dgm:t>
        <a:bodyPr/>
        <a:lstStyle/>
        <a:p>
          <a:endParaRPr lang="en-IN"/>
        </a:p>
      </dgm:t>
    </dgm:pt>
    <dgm:pt modelId="{B6BFDD4E-7640-435C-9689-C83D37F7E95C}">
      <dgm:prSet phldrT="[Text]"/>
      <dgm:spPr/>
      <dgm:t>
        <a:bodyPr/>
        <a:lstStyle/>
        <a:p>
          <a:r>
            <a:rPr lang="en-US" dirty="0"/>
            <a:t>Technology Diversification and Global Expansion </a:t>
          </a:r>
          <a:endParaRPr lang="en-IN" dirty="0"/>
        </a:p>
      </dgm:t>
    </dgm:pt>
    <dgm:pt modelId="{015D3E17-6FB1-42F1-A650-7563BA676197}" type="parTrans" cxnId="{2A8300C5-AF58-4D7D-9D8A-E95B138F28EF}">
      <dgm:prSet/>
      <dgm:spPr/>
      <dgm:t>
        <a:bodyPr/>
        <a:lstStyle/>
        <a:p>
          <a:endParaRPr lang="en-IN"/>
        </a:p>
      </dgm:t>
    </dgm:pt>
    <dgm:pt modelId="{C99C2A49-265A-4E94-ABAD-792C16599464}" type="sibTrans" cxnId="{2A8300C5-AF58-4D7D-9D8A-E95B138F28EF}">
      <dgm:prSet/>
      <dgm:spPr/>
      <dgm:t>
        <a:bodyPr/>
        <a:lstStyle/>
        <a:p>
          <a:endParaRPr lang="en-IN"/>
        </a:p>
      </dgm:t>
    </dgm:pt>
    <dgm:pt modelId="{195E90DA-2328-4F95-95C3-2F93F539474D}">
      <dgm:prSet phldrT="[Text]"/>
      <dgm:spPr/>
      <dgm:t>
        <a:bodyPr/>
        <a:lstStyle/>
        <a:p>
          <a:r>
            <a:rPr lang="en-US" dirty="0"/>
            <a:t>To become a global leader in advanced thermal protective materials, and solutions</a:t>
          </a:r>
          <a:endParaRPr lang="en-IN" dirty="0"/>
        </a:p>
      </dgm:t>
    </dgm:pt>
    <dgm:pt modelId="{6323AC89-FEDC-4FA7-BC7F-F36113796F54}" type="parTrans" cxnId="{171901C0-A872-4974-BA02-84FC5E754153}">
      <dgm:prSet/>
      <dgm:spPr/>
      <dgm:t>
        <a:bodyPr/>
        <a:lstStyle/>
        <a:p>
          <a:endParaRPr lang="en-IN"/>
        </a:p>
      </dgm:t>
    </dgm:pt>
    <dgm:pt modelId="{67046A66-99B2-4046-971F-272FC7A3873C}" type="sibTrans" cxnId="{171901C0-A872-4974-BA02-84FC5E754153}">
      <dgm:prSet/>
      <dgm:spPr/>
      <dgm:t>
        <a:bodyPr/>
        <a:lstStyle/>
        <a:p>
          <a:endParaRPr lang="en-IN"/>
        </a:p>
      </dgm:t>
    </dgm:pt>
    <dgm:pt modelId="{2356B11B-4BA9-48B7-89FD-8CAEBD3A6B81}" type="pres">
      <dgm:prSet presAssocID="{26352F0F-444D-4E0A-A97C-766E315CF0F9}" presName="Name0" presStyleCnt="0">
        <dgm:presLayoutVars>
          <dgm:dir/>
          <dgm:animLvl val="lvl"/>
          <dgm:resizeHandles val="exact"/>
        </dgm:presLayoutVars>
      </dgm:prSet>
      <dgm:spPr/>
    </dgm:pt>
    <dgm:pt modelId="{9CC5169C-AE9B-49FC-A2DC-D677462B5CAA}" type="pres">
      <dgm:prSet presAssocID="{64EF1794-5548-430B-AEDE-089978D70112}" presName="compositeNode" presStyleCnt="0">
        <dgm:presLayoutVars>
          <dgm:bulletEnabled val="1"/>
        </dgm:presLayoutVars>
      </dgm:prSet>
      <dgm:spPr/>
    </dgm:pt>
    <dgm:pt modelId="{79F5C456-4634-4029-A37D-5CB3DB965E56}" type="pres">
      <dgm:prSet presAssocID="{64EF1794-5548-430B-AEDE-089978D70112}" presName="bgRect" presStyleLbl="node1" presStyleIdx="0" presStyleCnt="3"/>
      <dgm:spPr/>
    </dgm:pt>
    <dgm:pt modelId="{FF5AEB34-86FB-4F31-B28C-4D5375AE5C1C}" type="pres">
      <dgm:prSet presAssocID="{64EF1794-5548-430B-AEDE-089978D7011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DF24CAE1-9851-4A10-842E-981C1FBE5AE8}" type="pres">
      <dgm:prSet presAssocID="{64EF1794-5548-430B-AEDE-089978D70112}" presName="childNode" presStyleLbl="node1" presStyleIdx="0" presStyleCnt="3">
        <dgm:presLayoutVars>
          <dgm:bulletEnabled val="1"/>
        </dgm:presLayoutVars>
      </dgm:prSet>
      <dgm:spPr/>
    </dgm:pt>
    <dgm:pt modelId="{93673885-D3B1-40CE-BB8A-3C9D7EA3C59C}" type="pres">
      <dgm:prSet presAssocID="{6361D32E-D3B4-419C-93B1-629F00A0BD42}" presName="hSp" presStyleCnt="0"/>
      <dgm:spPr/>
    </dgm:pt>
    <dgm:pt modelId="{B0158AA3-1557-4533-82E6-1806E9FB3AC0}" type="pres">
      <dgm:prSet presAssocID="{6361D32E-D3B4-419C-93B1-629F00A0BD42}" presName="vProcSp" presStyleCnt="0"/>
      <dgm:spPr/>
    </dgm:pt>
    <dgm:pt modelId="{0CDACAD1-9E43-46D8-ADD8-081B974C496C}" type="pres">
      <dgm:prSet presAssocID="{6361D32E-D3B4-419C-93B1-629F00A0BD42}" presName="vSp1" presStyleCnt="0"/>
      <dgm:spPr/>
    </dgm:pt>
    <dgm:pt modelId="{3F8CD5FA-94ED-47BE-A524-F7DA013B95FC}" type="pres">
      <dgm:prSet presAssocID="{6361D32E-D3B4-419C-93B1-629F00A0BD42}" presName="simulatedConn" presStyleLbl="solidFgAcc1" presStyleIdx="0" presStyleCnt="2"/>
      <dgm:spPr/>
    </dgm:pt>
    <dgm:pt modelId="{9703A738-0F99-4FF1-892B-E8237CC8D8FC}" type="pres">
      <dgm:prSet presAssocID="{6361D32E-D3B4-419C-93B1-629F00A0BD42}" presName="vSp2" presStyleCnt="0"/>
      <dgm:spPr/>
    </dgm:pt>
    <dgm:pt modelId="{3006371F-449B-4DCA-B99A-26EFECD5E88D}" type="pres">
      <dgm:prSet presAssocID="{6361D32E-D3B4-419C-93B1-629F00A0BD42}" presName="sibTrans" presStyleCnt="0"/>
      <dgm:spPr/>
    </dgm:pt>
    <dgm:pt modelId="{EAB69E03-31A4-4C9D-BE5F-4A894056F237}" type="pres">
      <dgm:prSet presAssocID="{1CEF51C2-59D5-435F-B7F5-EEDB2D6B14DB}" presName="compositeNode" presStyleCnt="0">
        <dgm:presLayoutVars>
          <dgm:bulletEnabled val="1"/>
        </dgm:presLayoutVars>
      </dgm:prSet>
      <dgm:spPr/>
    </dgm:pt>
    <dgm:pt modelId="{12329396-ECF5-44FF-B873-492F439AC4C1}" type="pres">
      <dgm:prSet presAssocID="{1CEF51C2-59D5-435F-B7F5-EEDB2D6B14DB}" presName="bgRect" presStyleLbl="node1" presStyleIdx="1" presStyleCnt="3" custLinFactNeighborX="317" custLinFactNeighborY="-125"/>
      <dgm:spPr/>
    </dgm:pt>
    <dgm:pt modelId="{3665B8AD-EE05-4F28-B51B-6F94B44FF732}" type="pres">
      <dgm:prSet presAssocID="{1CEF51C2-59D5-435F-B7F5-EEDB2D6B14D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70C3C9EE-43DE-47F5-B225-2F0C14A48E4C}" type="pres">
      <dgm:prSet presAssocID="{1CEF51C2-59D5-435F-B7F5-EEDB2D6B14DB}" presName="childNode" presStyleLbl="node1" presStyleIdx="1" presStyleCnt="3">
        <dgm:presLayoutVars>
          <dgm:bulletEnabled val="1"/>
        </dgm:presLayoutVars>
      </dgm:prSet>
      <dgm:spPr/>
    </dgm:pt>
    <dgm:pt modelId="{D1D41B0C-15C5-44C1-866B-0360E9FE3A44}" type="pres">
      <dgm:prSet presAssocID="{AA9ED597-152D-4817-8B1B-A7ABC217C61A}" presName="hSp" presStyleCnt="0"/>
      <dgm:spPr/>
    </dgm:pt>
    <dgm:pt modelId="{6C1CBF11-50EF-4432-8927-E47193504B2F}" type="pres">
      <dgm:prSet presAssocID="{AA9ED597-152D-4817-8B1B-A7ABC217C61A}" presName="vProcSp" presStyleCnt="0"/>
      <dgm:spPr/>
    </dgm:pt>
    <dgm:pt modelId="{B3642A38-72B5-44D1-A4CD-A643DBF26EDE}" type="pres">
      <dgm:prSet presAssocID="{AA9ED597-152D-4817-8B1B-A7ABC217C61A}" presName="vSp1" presStyleCnt="0"/>
      <dgm:spPr/>
    </dgm:pt>
    <dgm:pt modelId="{58446147-E85B-4ECD-AF00-64BF27C95AEE}" type="pres">
      <dgm:prSet presAssocID="{AA9ED597-152D-4817-8B1B-A7ABC217C61A}" presName="simulatedConn" presStyleLbl="solidFgAcc1" presStyleIdx="1" presStyleCnt="2"/>
      <dgm:spPr/>
    </dgm:pt>
    <dgm:pt modelId="{C803C56E-E38F-4E28-9BA0-D57EDB9E7A4B}" type="pres">
      <dgm:prSet presAssocID="{AA9ED597-152D-4817-8B1B-A7ABC217C61A}" presName="vSp2" presStyleCnt="0"/>
      <dgm:spPr/>
    </dgm:pt>
    <dgm:pt modelId="{03FD222F-37B5-409D-9E70-2F470646B4F8}" type="pres">
      <dgm:prSet presAssocID="{AA9ED597-152D-4817-8B1B-A7ABC217C61A}" presName="sibTrans" presStyleCnt="0"/>
      <dgm:spPr/>
    </dgm:pt>
    <dgm:pt modelId="{802AA988-9751-4B63-A474-EBA5E0551389}" type="pres">
      <dgm:prSet presAssocID="{B6BFDD4E-7640-435C-9689-C83D37F7E95C}" presName="compositeNode" presStyleCnt="0">
        <dgm:presLayoutVars>
          <dgm:bulletEnabled val="1"/>
        </dgm:presLayoutVars>
      </dgm:prSet>
      <dgm:spPr/>
    </dgm:pt>
    <dgm:pt modelId="{4BABA103-DF45-4515-AA47-406DF42F6C19}" type="pres">
      <dgm:prSet presAssocID="{B6BFDD4E-7640-435C-9689-C83D37F7E95C}" presName="bgRect" presStyleLbl="node1" presStyleIdx="2" presStyleCnt="3"/>
      <dgm:spPr/>
    </dgm:pt>
    <dgm:pt modelId="{06CCFEB5-60CE-4F66-B9E1-BE9EA870A239}" type="pres">
      <dgm:prSet presAssocID="{B6BFDD4E-7640-435C-9689-C83D37F7E95C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DDBD8884-D703-4083-A8A2-88F89015BA25}" type="pres">
      <dgm:prSet presAssocID="{B6BFDD4E-7640-435C-9689-C83D37F7E95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C522800-B50B-48A3-8BC0-02A3A97431A0}" type="presOf" srcId="{1CEF51C2-59D5-435F-B7F5-EEDB2D6B14DB}" destId="{3665B8AD-EE05-4F28-B51B-6F94B44FF732}" srcOrd="1" destOrd="0" presId="urn:microsoft.com/office/officeart/2005/8/layout/hProcess7"/>
    <dgm:cxn modelId="{C1BDD613-BA24-46C2-B03F-20965E6DB1F9}" type="presOf" srcId="{195E90DA-2328-4F95-95C3-2F93F539474D}" destId="{DDBD8884-D703-4083-A8A2-88F89015BA25}" srcOrd="0" destOrd="0" presId="urn:microsoft.com/office/officeart/2005/8/layout/hProcess7"/>
    <dgm:cxn modelId="{6869672D-3ECB-4C29-B423-23E724A86B4C}" type="presOf" srcId="{64EF1794-5548-430B-AEDE-089978D70112}" destId="{79F5C456-4634-4029-A37D-5CB3DB965E56}" srcOrd="0" destOrd="0" presId="urn:microsoft.com/office/officeart/2005/8/layout/hProcess7"/>
    <dgm:cxn modelId="{29120131-66A7-4EBC-997F-4FCB555A8AB0}" type="presOf" srcId="{64EF1794-5548-430B-AEDE-089978D70112}" destId="{FF5AEB34-86FB-4F31-B28C-4D5375AE5C1C}" srcOrd="1" destOrd="0" presId="urn:microsoft.com/office/officeart/2005/8/layout/hProcess7"/>
    <dgm:cxn modelId="{8B75EA33-13A4-4B9F-98A1-A1E70D531EE1}" type="presOf" srcId="{F7070D79-B3FA-4F44-8A36-5099054CE34B}" destId="{70C3C9EE-43DE-47F5-B225-2F0C14A48E4C}" srcOrd="0" destOrd="0" presId="urn:microsoft.com/office/officeart/2005/8/layout/hProcess7"/>
    <dgm:cxn modelId="{0B247C3F-2EF1-4C3F-AC3D-14726D6F434A}" srcId="{26352F0F-444D-4E0A-A97C-766E315CF0F9}" destId="{64EF1794-5548-430B-AEDE-089978D70112}" srcOrd="0" destOrd="0" parTransId="{81FD39FF-6899-4B7B-B92B-64177A3E189C}" sibTransId="{6361D32E-D3B4-419C-93B1-629F00A0BD42}"/>
    <dgm:cxn modelId="{3FD38D56-1AD7-4F5B-8C74-8DEE2AC5B0F6}" type="presOf" srcId="{B6BFDD4E-7640-435C-9689-C83D37F7E95C}" destId="{06CCFEB5-60CE-4F66-B9E1-BE9EA870A239}" srcOrd="1" destOrd="0" presId="urn:microsoft.com/office/officeart/2005/8/layout/hProcess7"/>
    <dgm:cxn modelId="{F5B47157-5621-4A91-8BAB-BDE3A22EDA1D}" type="presOf" srcId="{1CEF51C2-59D5-435F-B7F5-EEDB2D6B14DB}" destId="{12329396-ECF5-44FF-B873-492F439AC4C1}" srcOrd="0" destOrd="0" presId="urn:microsoft.com/office/officeart/2005/8/layout/hProcess7"/>
    <dgm:cxn modelId="{99C4C97F-5EBD-497C-8BDE-F1334B891D72}" type="presOf" srcId="{B6BFDD4E-7640-435C-9689-C83D37F7E95C}" destId="{4BABA103-DF45-4515-AA47-406DF42F6C19}" srcOrd="0" destOrd="0" presId="urn:microsoft.com/office/officeart/2005/8/layout/hProcess7"/>
    <dgm:cxn modelId="{6D4E8085-54EE-4678-8A11-7CA444059272}" srcId="{1CEF51C2-59D5-435F-B7F5-EEDB2D6B14DB}" destId="{F7070D79-B3FA-4F44-8A36-5099054CE34B}" srcOrd="0" destOrd="0" parTransId="{62A95B14-EF13-46A2-9230-21A9E78D6BF3}" sibTransId="{816FFB6F-0FE9-4673-840F-32E4C41C8BAD}"/>
    <dgm:cxn modelId="{34BEC18E-80A3-4872-B312-AE87C835F18A}" type="presOf" srcId="{26352F0F-444D-4E0A-A97C-766E315CF0F9}" destId="{2356B11B-4BA9-48B7-89FD-8CAEBD3A6B81}" srcOrd="0" destOrd="0" presId="urn:microsoft.com/office/officeart/2005/8/layout/hProcess7"/>
    <dgm:cxn modelId="{2B7BF497-7B34-4016-9F21-C0B192BB798C}" srcId="{64EF1794-5548-430B-AEDE-089978D70112}" destId="{28FBB9F5-BB45-4E46-901F-8D60F8ABFE9E}" srcOrd="0" destOrd="0" parTransId="{0ED89823-254C-40CA-87DB-6CF49B29922E}" sibTransId="{C85E35EA-79B7-465B-BDD3-FFAF998A9380}"/>
    <dgm:cxn modelId="{171901C0-A872-4974-BA02-84FC5E754153}" srcId="{B6BFDD4E-7640-435C-9689-C83D37F7E95C}" destId="{195E90DA-2328-4F95-95C3-2F93F539474D}" srcOrd="0" destOrd="0" parTransId="{6323AC89-FEDC-4FA7-BC7F-F36113796F54}" sibTransId="{67046A66-99B2-4046-971F-272FC7A3873C}"/>
    <dgm:cxn modelId="{2A8300C5-AF58-4D7D-9D8A-E95B138F28EF}" srcId="{26352F0F-444D-4E0A-A97C-766E315CF0F9}" destId="{B6BFDD4E-7640-435C-9689-C83D37F7E95C}" srcOrd="2" destOrd="0" parTransId="{015D3E17-6FB1-42F1-A650-7563BA676197}" sibTransId="{C99C2A49-265A-4E94-ABAD-792C16599464}"/>
    <dgm:cxn modelId="{4072E1DB-DBB3-4163-A93C-94A6A66324CB}" srcId="{26352F0F-444D-4E0A-A97C-766E315CF0F9}" destId="{1CEF51C2-59D5-435F-B7F5-EEDB2D6B14DB}" srcOrd="1" destOrd="0" parTransId="{5C47083C-45EF-4823-AA83-CA1C625C55FE}" sibTransId="{AA9ED597-152D-4817-8B1B-A7ABC217C61A}"/>
    <dgm:cxn modelId="{E80F5EF2-F629-4772-9FBE-03829188525A}" type="presOf" srcId="{28FBB9F5-BB45-4E46-901F-8D60F8ABFE9E}" destId="{DF24CAE1-9851-4A10-842E-981C1FBE5AE8}" srcOrd="0" destOrd="0" presId="urn:microsoft.com/office/officeart/2005/8/layout/hProcess7"/>
    <dgm:cxn modelId="{D160C928-A455-4EE7-ABCC-01B78B0256E0}" type="presParOf" srcId="{2356B11B-4BA9-48B7-89FD-8CAEBD3A6B81}" destId="{9CC5169C-AE9B-49FC-A2DC-D677462B5CAA}" srcOrd="0" destOrd="0" presId="urn:microsoft.com/office/officeart/2005/8/layout/hProcess7"/>
    <dgm:cxn modelId="{D454BFE9-65BA-44C9-9ACA-9FE7D8ECA528}" type="presParOf" srcId="{9CC5169C-AE9B-49FC-A2DC-D677462B5CAA}" destId="{79F5C456-4634-4029-A37D-5CB3DB965E56}" srcOrd="0" destOrd="0" presId="urn:microsoft.com/office/officeart/2005/8/layout/hProcess7"/>
    <dgm:cxn modelId="{AE54A772-A4C3-4226-B8BE-C60F0D9B05B3}" type="presParOf" srcId="{9CC5169C-AE9B-49FC-A2DC-D677462B5CAA}" destId="{FF5AEB34-86FB-4F31-B28C-4D5375AE5C1C}" srcOrd="1" destOrd="0" presId="urn:microsoft.com/office/officeart/2005/8/layout/hProcess7"/>
    <dgm:cxn modelId="{89E6431C-F63E-4E80-A111-67B2BA671C96}" type="presParOf" srcId="{9CC5169C-AE9B-49FC-A2DC-D677462B5CAA}" destId="{DF24CAE1-9851-4A10-842E-981C1FBE5AE8}" srcOrd="2" destOrd="0" presId="urn:microsoft.com/office/officeart/2005/8/layout/hProcess7"/>
    <dgm:cxn modelId="{D64F40D7-A23B-4006-94ED-7E259D6AF18A}" type="presParOf" srcId="{2356B11B-4BA9-48B7-89FD-8CAEBD3A6B81}" destId="{93673885-D3B1-40CE-BB8A-3C9D7EA3C59C}" srcOrd="1" destOrd="0" presId="urn:microsoft.com/office/officeart/2005/8/layout/hProcess7"/>
    <dgm:cxn modelId="{1A9EC919-BDD9-4718-BEE9-78BFAECD677C}" type="presParOf" srcId="{2356B11B-4BA9-48B7-89FD-8CAEBD3A6B81}" destId="{B0158AA3-1557-4533-82E6-1806E9FB3AC0}" srcOrd="2" destOrd="0" presId="urn:microsoft.com/office/officeart/2005/8/layout/hProcess7"/>
    <dgm:cxn modelId="{CCD0992F-79CA-4495-8985-6A250A542E8B}" type="presParOf" srcId="{B0158AA3-1557-4533-82E6-1806E9FB3AC0}" destId="{0CDACAD1-9E43-46D8-ADD8-081B974C496C}" srcOrd="0" destOrd="0" presId="urn:microsoft.com/office/officeart/2005/8/layout/hProcess7"/>
    <dgm:cxn modelId="{61F6A3A7-9AE8-4C84-9DD1-C6F501F9B4EF}" type="presParOf" srcId="{B0158AA3-1557-4533-82E6-1806E9FB3AC0}" destId="{3F8CD5FA-94ED-47BE-A524-F7DA013B95FC}" srcOrd="1" destOrd="0" presId="urn:microsoft.com/office/officeart/2005/8/layout/hProcess7"/>
    <dgm:cxn modelId="{3CFDD2AB-0CC7-4CDB-A4D4-D8AFCFEEEC0E}" type="presParOf" srcId="{B0158AA3-1557-4533-82E6-1806E9FB3AC0}" destId="{9703A738-0F99-4FF1-892B-E8237CC8D8FC}" srcOrd="2" destOrd="0" presId="urn:microsoft.com/office/officeart/2005/8/layout/hProcess7"/>
    <dgm:cxn modelId="{F0280868-9EF7-4617-A32A-0A81F92C3EA4}" type="presParOf" srcId="{2356B11B-4BA9-48B7-89FD-8CAEBD3A6B81}" destId="{3006371F-449B-4DCA-B99A-26EFECD5E88D}" srcOrd="3" destOrd="0" presId="urn:microsoft.com/office/officeart/2005/8/layout/hProcess7"/>
    <dgm:cxn modelId="{FB251893-A172-481C-8D9F-B1C6A1371939}" type="presParOf" srcId="{2356B11B-4BA9-48B7-89FD-8CAEBD3A6B81}" destId="{EAB69E03-31A4-4C9D-BE5F-4A894056F237}" srcOrd="4" destOrd="0" presId="urn:microsoft.com/office/officeart/2005/8/layout/hProcess7"/>
    <dgm:cxn modelId="{F4BE622E-91C1-4816-A263-BAE963213A48}" type="presParOf" srcId="{EAB69E03-31A4-4C9D-BE5F-4A894056F237}" destId="{12329396-ECF5-44FF-B873-492F439AC4C1}" srcOrd="0" destOrd="0" presId="urn:microsoft.com/office/officeart/2005/8/layout/hProcess7"/>
    <dgm:cxn modelId="{3AF78C11-5BA5-4256-B071-BFCBE97E0685}" type="presParOf" srcId="{EAB69E03-31A4-4C9D-BE5F-4A894056F237}" destId="{3665B8AD-EE05-4F28-B51B-6F94B44FF732}" srcOrd="1" destOrd="0" presId="urn:microsoft.com/office/officeart/2005/8/layout/hProcess7"/>
    <dgm:cxn modelId="{A75B14DB-5086-4AB2-878D-D7A246BB56A5}" type="presParOf" srcId="{EAB69E03-31A4-4C9D-BE5F-4A894056F237}" destId="{70C3C9EE-43DE-47F5-B225-2F0C14A48E4C}" srcOrd="2" destOrd="0" presId="urn:microsoft.com/office/officeart/2005/8/layout/hProcess7"/>
    <dgm:cxn modelId="{0DC2727F-3523-4460-BF42-EE810BED6C5F}" type="presParOf" srcId="{2356B11B-4BA9-48B7-89FD-8CAEBD3A6B81}" destId="{D1D41B0C-15C5-44C1-866B-0360E9FE3A44}" srcOrd="5" destOrd="0" presId="urn:microsoft.com/office/officeart/2005/8/layout/hProcess7"/>
    <dgm:cxn modelId="{414DE51F-87AF-44D9-8F9B-4F87F1B9B16A}" type="presParOf" srcId="{2356B11B-4BA9-48B7-89FD-8CAEBD3A6B81}" destId="{6C1CBF11-50EF-4432-8927-E47193504B2F}" srcOrd="6" destOrd="0" presId="urn:microsoft.com/office/officeart/2005/8/layout/hProcess7"/>
    <dgm:cxn modelId="{CF2E6530-D3A8-4D31-82FB-AA3F3CF346BF}" type="presParOf" srcId="{6C1CBF11-50EF-4432-8927-E47193504B2F}" destId="{B3642A38-72B5-44D1-A4CD-A643DBF26EDE}" srcOrd="0" destOrd="0" presId="urn:microsoft.com/office/officeart/2005/8/layout/hProcess7"/>
    <dgm:cxn modelId="{DEA451FC-0E68-4563-BC73-B626349BA309}" type="presParOf" srcId="{6C1CBF11-50EF-4432-8927-E47193504B2F}" destId="{58446147-E85B-4ECD-AF00-64BF27C95AEE}" srcOrd="1" destOrd="0" presId="urn:microsoft.com/office/officeart/2005/8/layout/hProcess7"/>
    <dgm:cxn modelId="{E38FBA88-A131-4624-ADF7-1CABAFA1F30C}" type="presParOf" srcId="{6C1CBF11-50EF-4432-8927-E47193504B2F}" destId="{C803C56E-E38F-4E28-9BA0-D57EDB9E7A4B}" srcOrd="2" destOrd="0" presId="urn:microsoft.com/office/officeart/2005/8/layout/hProcess7"/>
    <dgm:cxn modelId="{E325212E-1271-4656-BBE5-810FDF4EBCDF}" type="presParOf" srcId="{2356B11B-4BA9-48B7-89FD-8CAEBD3A6B81}" destId="{03FD222F-37B5-409D-9E70-2F470646B4F8}" srcOrd="7" destOrd="0" presId="urn:microsoft.com/office/officeart/2005/8/layout/hProcess7"/>
    <dgm:cxn modelId="{96AD94E6-6621-42E1-A6BE-790337852969}" type="presParOf" srcId="{2356B11B-4BA9-48B7-89FD-8CAEBD3A6B81}" destId="{802AA988-9751-4B63-A474-EBA5E0551389}" srcOrd="8" destOrd="0" presId="urn:microsoft.com/office/officeart/2005/8/layout/hProcess7"/>
    <dgm:cxn modelId="{2323E030-2211-4304-AEFF-2C50253FB6AE}" type="presParOf" srcId="{802AA988-9751-4B63-A474-EBA5E0551389}" destId="{4BABA103-DF45-4515-AA47-406DF42F6C19}" srcOrd="0" destOrd="0" presId="urn:microsoft.com/office/officeart/2005/8/layout/hProcess7"/>
    <dgm:cxn modelId="{E5C96096-9215-4E8F-A739-AA9ADC59EB75}" type="presParOf" srcId="{802AA988-9751-4B63-A474-EBA5E0551389}" destId="{06CCFEB5-60CE-4F66-B9E1-BE9EA870A239}" srcOrd="1" destOrd="0" presId="urn:microsoft.com/office/officeart/2005/8/layout/hProcess7"/>
    <dgm:cxn modelId="{A8C1B5A9-F834-49C5-835D-AA9CB97AD296}" type="presParOf" srcId="{802AA988-9751-4B63-A474-EBA5E0551389}" destId="{DDBD8884-D703-4083-A8A2-88F89015BA2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79559-AC6F-497D-8BE7-038B9C28FCDD}">
      <dsp:nvSpPr>
        <dsp:cNvPr id="0" name=""/>
        <dsp:cNvSpPr/>
      </dsp:nvSpPr>
      <dsp:spPr>
        <a:xfrm>
          <a:off x="5179644" y="1194246"/>
          <a:ext cx="1521552" cy="152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3C6F1-D3F2-4018-92FA-4BAD91C97F93}">
      <dsp:nvSpPr>
        <dsp:cNvPr id="0" name=""/>
        <dsp:cNvSpPr/>
      </dsp:nvSpPr>
      <dsp:spPr>
        <a:xfrm>
          <a:off x="296372" y="3203183"/>
          <a:ext cx="3381227" cy="23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 of </a:t>
          </a:r>
          <a:r>
            <a:rPr lang="en-US" sz="2000" kern="1200" dirty="0"/>
            <a:t>the </a:t>
          </a:r>
          <a:r>
            <a:rPr lang="en-US" sz="2000" b="1" kern="1200" dirty="0"/>
            <a:t>fire safety market</a:t>
          </a:r>
          <a:endParaRPr lang="en-US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fundamental</a:t>
          </a:r>
          <a:r>
            <a:rPr lang="en-US" sz="2000" b="1" kern="1200" dirty="0"/>
            <a:t> fire</a:t>
          </a:r>
          <a:r>
            <a:rPr lang="en-US" sz="1800" kern="1200" dirty="0"/>
            <a:t>,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</a:t>
          </a:r>
          <a:r>
            <a:rPr lang="en-US" sz="1800" b="1" kern="1200" dirty="0"/>
            <a:t>hallenges</a:t>
          </a:r>
          <a:r>
            <a:rPr lang="en-US" sz="1800" kern="1200" dirty="0"/>
            <a:t> faced by </a:t>
          </a:r>
          <a:r>
            <a:rPr lang="en-US" sz="2000" b="1" kern="1200" dirty="0"/>
            <a:t>firefighters</a:t>
          </a:r>
          <a:endParaRPr lang="en-US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Landscape of </a:t>
          </a:r>
          <a:r>
            <a:rPr lang="en-US" sz="2000" b="1" kern="1200" dirty="0"/>
            <a:t>protective equipment</a:t>
          </a:r>
          <a:r>
            <a:rPr lang="en-US" sz="1100" kern="1200" dirty="0"/>
            <a:t>. </a:t>
          </a:r>
        </a:p>
      </dsp:txBody>
      <dsp:txXfrm>
        <a:off x="296372" y="3203183"/>
        <a:ext cx="3381227" cy="2385000"/>
      </dsp:txXfrm>
    </dsp:sp>
    <dsp:sp modelId="{B37C8B0B-42F4-4C27-86C7-8846D51F77AD}">
      <dsp:nvSpPr>
        <dsp:cNvPr id="0" name=""/>
        <dsp:cNvSpPr/>
      </dsp:nvSpPr>
      <dsp:spPr>
        <a:xfrm>
          <a:off x="1262257" y="1194246"/>
          <a:ext cx="1521552" cy="152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9BC6-B48B-40F0-BC37-3393BCA20F56}">
      <dsp:nvSpPr>
        <dsp:cNvPr id="0" name=""/>
        <dsp:cNvSpPr/>
      </dsp:nvSpPr>
      <dsp:spPr>
        <a:xfrm>
          <a:off x="4269315" y="3203183"/>
          <a:ext cx="3381227" cy="23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delves into a detailed study of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</a:t>
          </a:r>
          <a:r>
            <a:rPr lang="en-US" sz="2000" kern="1200" dirty="0"/>
            <a:t>F</a:t>
          </a:r>
          <a:r>
            <a:rPr lang="en-US" sz="2000" b="1" kern="1200" dirty="0"/>
            <a:t>ire suits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2.</a:t>
          </a:r>
          <a:r>
            <a:rPr lang="en-US" sz="1800" kern="1200" dirty="0"/>
            <a:t> Comparing </a:t>
          </a:r>
          <a:r>
            <a:rPr lang="en-US" sz="2000" b="1" kern="1200" dirty="0"/>
            <a:t>available solutions</a:t>
          </a:r>
          <a:r>
            <a:rPr lang="en-US" sz="1800" b="1" kern="1200" dirty="0"/>
            <a:t> </a:t>
          </a:r>
          <a:r>
            <a:rPr lang="en-US" sz="1800" kern="1200" dirty="0"/>
            <a:t>with the advanced, </a:t>
          </a:r>
          <a:r>
            <a:rPr lang="en-US" sz="2000" b="1" kern="1200" dirty="0"/>
            <a:t>patented technology</a:t>
          </a:r>
          <a:r>
            <a:rPr lang="en-US" sz="2000" kern="1200" dirty="0"/>
            <a:t>.</a:t>
          </a:r>
        </a:p>
      </dsp:txBody>
      <dsp:txXfrm>
        <a:off x="4269315" y="3203183"/>
        <a:ext cx="3381227" cy="2385000"/>
      </dsp:txXfrm>
    </dsp:sp>
    <dsp:sp modelId="{66C2676F-432E-43C8-A3BB-48A817CDCC52}">
      <dsp:nvSpPr>
        <dsp:cNvPr id="0" name=""/>
        <dsp:cNvSpPr/>
      </dsp:nvSpPr>
      <dsp:spPr>
        <a:xfrm>
          <a:off x="9087634" y="1194246"/>
          <a:ext cx="1521552" cy="152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06C0-9A7D-4D5F-84C2-391408550961}">
      <dsp:nvSpPr>
        <dsp:cNvPr id="0" name=""/>
        <dsp:cNvSpPr/>
      </dsp:nvSpPr>
      <dsp:spPr>
        <a:xfrm>
          <a:off x="8242257" y="3203183"/>
          <a:ext cx="3381227" cy="23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report includes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M</a:t>
          </a:r>
          <a:r>
            <a:rPr lang="en-US" sz="2000" b="1" kern="1200" dirty="0"/>
            <a:t>arket analysis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2. SWOT analysis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3.</a:t>
          </a:r>
          <a:r>
            <a:rPr lang="en-US" sz="2000" kern="1200" dirty="0"/>
            <a:t> S</a:t>
          </a:r>
          <a:r>
            <a:rPr lang="en-US" sz="2000" b="1" kern="1200" dirty="0"/>
            <a:t>trategic recommendations</a:t>
          </a:r>
          <a:r>
            <a:rPr lang="en-US" sz="2000" kern="1200" dirty="0"/>
            <a:t>.</a:t>
          </a:r>
        </a:p>
      </dsp:txBody>
      <dsp:txXfrm>
        <a:off x="8242257" y="3203183"/>
        <a:ext cx="3381227" cy="23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D2124-4B1B-4AB0-972E-CA397D59B999}">
      <dsp:nvSpPr>
        <dsp:cNvPr id="0" name=""/>
        <dsp:cNvSpPr/>
      </dsp:nvSpPr>
      <dsp:spPr>
        <a:xfrm>
          <a:off x="1726796" y="124580"/>
          <a:ext cx="964085" cy="7214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297DB-F406-4169-8E03-A7AC4B37467B}">
      <dsp:nvSpPr>
        <dsp:cNvPr id="0" name=""/>
        <dsp:cNvSpPr/>
      </dsp:nvSpPr>
      <dsp:spPr>
        <a:xfrm>
          <a:off x="1910143" y="186627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9043-F5FE-498A-9544-BDCF2BA849CC}">
      <dsp:nvSpPr>
        <dsp:cNvPr id="0" name=""/>
        <dsp:cNvSpPr/>
      </dsp:nvSpPr>
      <dsp:spPr>
        <a:xfrm>
          <a:off x="1355421" y="1242978"/>
          <a:ext cx="1706835" cy="2277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The fire suit market is experiencing robust growth, driven by increasing industrialization, stricter safety regulations, and a heightened awareness of firefighter safety. </a:t>
          </a:r>
        </a:p>
      </dsp:txBody>
      <dsp:txXfrm>
        <a:off x="1355421" y="1242978"/>
        <a:ext cx="1706835" cy="2277225"/>
      </dsp:txXfrm>
    </dsp:sp>
    <dsp:sp modelId="{A705385D-C2E0-4AF5-9067-695A8CE5D971}">
      <dsp:nvSpPr>
        <dsp:cNvPr id="0" name=""/>
        <dsp:cNvSpPr/>
      </dsp:nvSpPr>
      <dsp:spPr>
        <a:xfrm>
          <a:off x="3693786" y="1045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6CB08-B023-4BC2-8EF1-40F98AED5799}">
      <dsp:nvSpPr>
        <dsp:cNvPr id="0" name=""/>
        <dsp:cNvSpPr/>
      </dsp:nvSpPr>
      <dsp:spPr>
        <a:xfrm>
          <a:off x="3915675" y="222933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568BF-6AC2-4C05-AAEB-4DC4511D5B47}">
      <dsp:nvSpPr>
        <dsp:cNvPr id="0" name=""/>
        <dsp:cNvSpPr/>
      </dsp:nvSpPr>
      <dsp:spPr>
        <a:xfrm>
          <a:off x="3360953" y="1366513"/>
          <a:ext cx="1706835" cy="2277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The market, valued at an estimated $1.5 billion in 2025, is projected to reach approximately $2.5 billion by 2033, with a </a:t>
          </a:r>
          <a:r>
            <a:rPr lang="en-US" sz="1800" b="1" kern="1200" dirty="0"/>
            <a:t>CAGR of 6-9 %</a:t>
          </a:r>
        </a:p>
      </dsp:txBody>
      <dsp:txXfrm>
        <a:off x="3360953" y="1366513"/>
        <a:ext cx="1706835" cy="2277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5C456-4634-4029-A37D-5CB3DB965E56}">
      <dsp:nvSpPr>
        <dsp:cNvPr id="0" name=""/>
        <dsp:cNvSpPr/>
      </dsp:nvSpPr>
      <dsp:spPr>
        <a:xfrm>
          <a:off x="758" y="773492"/>
          <a:ext cx="3262195" cy="391463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Domestic Market Leadership</a:t>
          </a:r>
          <a:endParaRPr lang="en-IN" sz="2000" kern="1200" dirty="0"/>
        </a:p>
      </dsp:txBody>
      <dsp:txXfrm rot="16200000">
        <a:off x="-1278022" y="2052272"/>
        <a:ext cx="3210000" cy="652439"/>
      </dsp:txXfrm>
    </dsp:sp>
    <dsp:sp modelId="{DF24CAE1-9851-4A10-842E-981C1FBE5AE8}">
      <dsp:nvSpPr>
        <dsp:cNvPr id="0" name=""/>
        <dsp:cNvSpPr/>
      </dsp:nvSpPr>
      <dsp:spPr>
        <a:xfrm>
          <a:off x="653197" y="773492"/>
          <a:ext cx="2430335" cy="39146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 establish the TIFI Fire Entry Suit as the preferred choice for fire services, defense, and key industries in India</a:t>
          </a:r>
          <a:endParaRPr lang="en-IN" sz="3000" kern="1200" dirty="0"/>
        </a:p>
      </dsp:txBody>
      <dsp:txXfrm>
        <a:off x="653197" y="773492"/>
        <a:ext cx="2430335" cy="3914634"/>
      </dsp:txXfrm>
    </dsp:sp>
    <dsp:sp modelId="{12329396-ECF5-44FF-B873-492F439AC4C1}">
      <dsp:nvSpPr>
        <dsp:cNvPr id="0" name=""/>
        <dsp:cNvSpPr/>
      </dsp:nvSpPr>
      <dsp:spPr>
        <a:xfrm>
          <a:off x="3387471" y="768598"/>
          <a:ext cx="3262195" cy="391463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International Market Entry</a:t>
          </a:r>
        </a:p>
      </dsp:txBody>
      <dsp:txXfrm rot="16200000">
        <a:off x="2108690" y="2047379"/>
        <a:ext cx="3210000" cy="652439"/>
      </dsp:txXfrm>
    </dsp:sp>
    <dsp:sp modelId="{3F8CD5FA-94ED-47BE-A524-F7DA013B95FC}">
      <dsp:nvSpPr>
        <dsp:cNvPr id="0" name=""/>
        <dsp:cNvSpPr/>
      </dsp:nvSpPr>
      <dsp:spPr>
        <a:xfrm rot="5400000">
          <a:off x="3105794" y="3884701"/>
          <a:ext cx="575292" cy="4893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3C9EE-43DE-47F5-B225-2F0C14A48E4C}">
      <dsp:nvSpPr>
        <dsp:cNvPr id="0" name=""/>
        <dsp:cNvSpPr/>
      </dsp:nvSpPr>
      <dsp:spPr>
        <a:xfrm>
          <a:off x="4039910" y="768598"/>
          <a:ext cx="2430335" cy="39146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 successfully launch the TIFI suit in key international markets</a:t>
          </a:r>
          <a:endParaRPr lang="en-IN" sz="3000" kern="1200" dirty="0"/>
        </a:p>
      </dsp:txBody>
      <dsp:txXfrm>
        <a:off x="4039910" y="768598"/>
        <a:ext cx="2430335" cy="3914634"/>
      </dsp:txXfrm>
    </dsp:sp>
    <dsp:sp modelId="{4BABA103-DF45-4515-AA47-406DF42F6C19}">
      <dsp:nvSpPr>
        <dsp:cNvPr id="0" name=""/>
        <dsp:cNvSpPr/>
      </dsp:nvSpPr>
      <dsp:spPr>
        <a:xfrm>
          <a:off x="6753502" y="773492"/>
          <a:ext cx="3262195" cy="391463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Technology Diversification and Global Expansion </a:t>
          </a:r>
          <a:endParaRPr lang="en-IN" sz="2000" kern="1200" dirty="0"/>
        </a:p>
      </dsp:txBody>
      <dsp:txXfrm rot="16200000">
        <a:off x="5474721" y="2052272"/>
        <a:ext cx="3210000" cy="652439"/>
      </dsp:txXfrm>
    </dsp:sp>
    <dsp:sp modelId="{58446147-E85B-4ECD-AF00-64BF27C95AEE}">
      <dsp:nvSpPr>
        <dsp:cNvPr id="0" name=""/>
        <dsp:cNvSpPr/>
      </dsp:nvSpPr>
      <dsp:spPr>
        <a:xfrm rot="5400000">
          <a:off x="6482167" y="3884701"/>
          <a:ext cx="575292" cy="4893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D8884-D703-4083-A8A2-88F89015BA25}">
      <dsp:nvSpPr>
        <dsp:cNvPr id="0" name=""/>
        <dsp:cNvSpPr/>
      </dsp:nvSpPr>
      <dsp:spPr>
        <a:xfrm>
          <a:off x="7405941" y="773492"/>
          <a:ext cx="2430335" cy="39146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 become a global leader in advanced thermal protective materials, and solutions</a:t>
          </a:r>
          <a:endParaRPr lang="en-IN" sz="3000" kern="1200" dirty="0"/>
        </a:p>
      </dsp:txBody>
      <dsp:txXfrm>
        <a:off x="7405941" y="773492"/>
        <a:ext cx="2430335" cy="391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C291A-1402-4C62-B8F2-EC8C932D6A52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19B8D-6658-46D3-A2A0-34390C94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23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9899-D70A-4630-9DBA-5FF13668B126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8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38BC2-CB46-4736-8D9B-1D34FB93E683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6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9234-84DB-4C48-9181-A3D731D64787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3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3E142-EE03-468C-A65B-020A3EFD127C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604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00E4-04D2-4F41-8109-514BC8FE7362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61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31A3-A887-4DF8-BB2B-F6579982B796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76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0ADA-F318-4C13-A452-9F7E44E3FBCE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5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0EB2-2776-4020-A470-25E5D5EBD41A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2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1E8C65F-259B-41FE-AB30-24D6247A9694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55A4-3381-4CC0-82B2-6810B7D2AE34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AFCE-5A8C-47C4-BFE3-6893608AFC73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74F2-B45B-48FF-B3AA-CBED46246855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2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CBC1-D992-4C26-864A-CA55999F65A3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7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70D9-3B22-4B39-883B-98F48B94D62D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9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D837-D93D-421C-AC5D-8FCF0EB25A5D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BB969-8EF1-4525-83C3-EEB8488604D2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0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EC12-CCA7-4424-A638-9D9BCEB850CA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5229-E269-4779-8097-4F89824DF6F8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51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tm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2.xml"/><Relationship Id="rId11" Type="http://schemas.openxmlformats.org/officeDocument/2006/relationships/image" Target="../media/image4.jpg"/><Relationship Id="rId5" Type="http://schemas.openxmlformats.org/officeDocument/2006/relationships/image" Target="../media/image31.png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mailto:amank21@iitk.ac.in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3.png"/><Relationship Id="rId9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C60E22-7100-4F70-8525-98F7CAE1C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DE8BDE-B19F-4016-B1B0-14871E07A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3B7621-F03B-4FB5-97B7-BE1E0294E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34654" cy="6858000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32A7D-DCB1-4F3D-97F1-044D6243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94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236DB-F04A-2BA9-E432-32AA1828A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92" y="-359587"/>
            <a:ext cx="6036164" cy="4327072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Fire Safety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8AF4A-E358-84F8-CF9E-953D09919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7918" y="4940464"/>
            <a:ext cx="2547500" cy="1579207"/>
          </a:xfrm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2400" dirty="0"/>
              <a:t>Aug 4</a:t>
            </a:r>
            <a:r>
              <a:rPr lang="en-IN" sz="2400" baseline="30000" dirty="0"/>
              <a:t>th</a:t>
            </a:r>
            <a:r>
              <a:rPr lang="en-IN" sz="2400" dirty="0"/>
              <a:t>, 2025</a:t>
            </a:r>
          </a:p>
          <a:p>
            <a:pPr algn="ctr"/>
            <a:r>
              <a:rPr lang="en-IN" sz="2400" dirty="0"/>
              <a:t>Aman Kashyap</a:t>
            </a:r>
          </a:p>
          <a:p>
            <a:pPr algn="ctr"/>
            <a:r>
              <a:rPr lang="en-IN" sz="2400" dirty="0"/>
              <a:t>Intern </a:t>
            </a:r>
            <a:r>
              <a:rPr lang="en-IN" sz="2400" dirty="0" err="1"/>
              <a:t>Securefire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3E843B-6CE7-4DFF-B50D-4AB50ED66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89330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DC4CA4-7111-46A0-BD6A-17D131E4F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338329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5BDF7920-DA93-0148-BF05-7C93D4C4E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668" y="338329"/>
            <a:ext cx="1660332" cy="1660332"/>
          </a:xfrm>
          <a:prstGeom prst="rect">
            <a:avLst/>
          </a:prstGeom>
        </p:spPr>
      </p:pic>
      <p:sp>
        <p:nvSpPr>
          <p:cNvPr id="4" name="AutoShape 2" descr="Fire Safety Equipment Market Trends, By Region, 2020 – 2034 (USD Billion)">
            <a:extLst>
              <a:ext uri="{FF2B5EF4-FFF2-40B4-BE49-F238E27FC236}">
                <a16:creationId xmlns:a16="http://schemas.microsoft.com/office/drawing/2014/main" id="{B61339CD-2FC4-28E8-DBC7-8C5BA593E8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3885E-713A-2569-45A9-D9DE0D619F7C}"/>
              </a:ext>
            </a:extLst>
          </p:cNvPr>
          <p:cNvSpPr txBox="1"/>
          <p:nvPr/>
        </p:nvSpPr>
        <p:spPr>
          <a:xfrm>
            <a:off x="11805418" y="63247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2" name="Picture Placeholder 11" descr="A screenshot of a fire safety information&#10;&#10;AI-generated content may be incorrect.">
            <a:extLst>
              <a:ext uri="{FF2B5EF4-FFF2-40B4-BE49-F238E27FC236}">
                <a16:creationId xmlns:a16="http://schemas.microsoft.com/office/drawing/2014/main" id="{B84831FD-7C98-DE97-EDA2-439EFB340B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1424" r="1" b="8707"/>
          <a:stretch>
            <a:fillRect/>
          </a:stretch>
        </p:blipFill>
        <p:spPr>
          <a:xfrm>
            <a:off x="4636008" y="8719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CF8A0-F920-A279-3C3F-FD91DF2F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/>
              <a:t>Fire-Related Fatalities </a:t>
            </a:r>
            <a:r>
              <a:rPr lang="en-US" sz="4800" b="1"/>
              <a:t>INDIA</a:t>
            </a:r>
            <a:endParaRPr lang="en-US" sz="4800" b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30ECF-0292-202B-0B04-46243EBD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130984" y="2559040"/>
            <a:ext cx="897773" cy="499415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A pie chart with text&#10;&#10;AI-generated content may be incorrect.">
            <a:extLst>
              <a:ext uri="{FF2B5EF4-FFF2-40B4-BE49-F238E27FC236}">
                <a16:creationId xmlns:a16="http://schemas.microsoft.com/office/drawing/2014/main" id="{949E9272-4059-835C-DC29-9A32BE9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34166"/>
            <a:ext cx="4632832" cy="502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fire logo on a black background">
            <a:extLst>
              <a:ext uri="{FF2B5EF4-FFF2-40B4-BE49-F238E27FC236}">
                <a16:creationId xmlns:a16="http://schemas.microsoft.com/office/drawing/2014/main" id="{B33CF9A0-BBA0-7CA7-F69D-997D3CD0D3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123475"/>
            <a:ext cx="1709059" cy="17090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60BF93-3ECC-DF5E-E698-108D25D6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341" y="607416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7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derstanding Flashover - Firefighter ...">
            <a:extLst>
              <a:ext uri="{FF2B5EF4-FFF2-40B4-BE49-F238E27FC236}">
                <a16:creationId xmlns:a16="http://schemas.microsoft.com/office/drawing/2014/main" id="{1A5DCF78-31A0-3306-2900-6E16A5F0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2" r="1" b="3524"/>
          <a:stretch>
            <a:fillRect/>
          </a:stretch>
        </p:blipFill>
        <p:spPr bwMode="auto">
          <a:xfrm>
            <a:off x="5162052" y="3272588"/>
            <a:ext cx="7029948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Review of Structural Fire Hazards, Challenges, and Prevention Strategies">
            <a:extLst>
              <a:ext uri="{FF2B5EF4-FFF2-40B4-BE49-F238E27FC236}">
                <a16:creationId xmlns:a16="http://schemas.microsoft.com/office/drawing/2014/main" id="{525B125A-1F28-5B4C-959C-4698D646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2" r="1" b="3075"/>
          <a:stretch>
            <a:fillRect/>
          </a:stretch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Flash Fire Industries | 🔥Mobile Fire Behavior &amp; Flashover Training 🔥 Get  hands-on with fire growth, flashover, and thermal imaging in our  interactive classroom &amp;... | Instagram">
            <a:extLst>
              <a:ext uri="{FF2B5EF4-FFF2-40B4-BE49-F238E27FC236}">
                <a16:creationId xmlns:a16="http://schemas.microsoft.com/office/drawing/2014/main" id="{EE7B386A-2D48-4081-A314-3E5CE2A6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0" b="-1"/>
          <a:stretch>
            <a:fillRect/>
          </a:stretch>
        </p:blipFill>
        <p:spPr bwMode="auto">
          <a:xfrm>
            <a:off x="7458302" y="-22547"/>
            <a:ext cx="4733678" cy="32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Preventing Dust Explosions ...">
            <a:extLst>
              <a:ext uri="{FF2B5EF4-FFF2-40B4-BE49-F238E27FC236}">
                <a16:creationId xmlns:a16="http://schemas.microsoft.com/office/drawing/2014/main" id="{05DE0AD1-AD88-B3D0-1748-18D2199E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8" r="-2" b="3645"/>
          <a:stretch>
            <a:fillRect/>
          </a:stretch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30D0816A-BCAB-6F4F-0EE3-084E396293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80" y="0"/>
            <a:ext cx="1569720" cy="15697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53FCFB-1D69-7E2C-4058-D55FDC37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6409" y="590406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6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8039-B4FD-CBCA-A4EE-B82726C3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9861043" cy="4872839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Structural Collapses</a:t>
            </a:r>
            <a:r>
              <a:rPr lang="en-US" sz="2200" b="1" dirty="0"/>
              <a:t>:</a:t>
            </a:r>
            <a:r>
              <a:rPr lang="en-US" sz="2200" dirty="0"/>
              <a:t> </a:t>
            </a:r>
            <a:r>
              <a:rPr lang="en-US" sz="2000" dirty="0"/>
              <a:t>Burning buildings can become structurally unstable, posing a severe threat of collapse.</a:t>
            </a:r>
            <a:br>
              <a:rPr lang="en-US" sz="2000" dirty="0"/>
            </a:br>
            <a:br>
              <a:rPr lang="en-US" sz="2200" dirty="0"/>
            </a:br>
            <a:r>
              <a:rPr lang="en-US" sz="2700" b="1" dirty="0"/>
              <a:t>Flashovers and Backdrafts: </a:t>
            </a:r>
            <a:r>
              <a:rPr lang="en-US" sz="2000" dirty="0"/>
              <a:t>Sudden and rapid escalations of fire can engulf an entire space in flames (flashover) or cause an explosive ignition of heated gases (backdraft).</a:t>
            </a:r>
            <a:br>
              <a:rPr lang="en-US" sz="2000" dirty="0"/>
            </a:br>
            <a:br>
              <a:rPr lang="en-US" sz="2000" dirty="0"/>
            </a:br>
            <a:r>
              <a:rPr lang="en-US" sz="2700" b="1" dirty="0"/>
              <a:t>Exposure to Toxic Gases and Chemicals:</a:t>
            </a:r>
            <a:r>
              <a:rPr lang="en-US" sz="2700" dirty="0"/>
              <a:t> </a:t>
            </a:r>
            <a:r>
              <a:rPr lang="en-US" sz="2000" dirty="0"/>
              <a:t>Fires release a deadly cocktail of toxic gases, including carbon monoxide, hydrogen cyanide, and phosgene.</a:t>
            </a:r>
            <a:br>
              <a:rPr lang="en-US" sz="2000" dirty="0"/>
            </a:br>
            <a:br>
              <a:rPr lang="en-US" sz="2200" dirty="0"/>
            </a:br>
            <a:r>
              <a:rPr lang="en-US" sz="2700" b="1" dirty="0"/>
              <a:t>Extreme Heat Stress:</a:t>
            </a:r>
            <a:r>
              <a:rPr lang="en-US" sz="2700" dirty="0"/>
              <a:t> </a:t>
            </a:r>
            <a:r>
              <a:rPr lang="en-US" sz="2000" dirty="0"/>
              <a:t>The intense heat at a fire scene can lead to dehydration, heat exhaustion, and other heat-related illnesses.</a:t>
            </a:r>
            <a:br>
              <a:rPr lang="en-US" sz="2200" dirty="0"/>
            </a:br>
            <a:br>
              <a:rPr lang="en-US" sz="2200" dirty="0"/>
            </a:br>
            <a:r>
              <a:rPr lang="en-US" sz="2700" b="1" dirty="0"/>
              <a:t>Physical Exertion:</a:t>
            </a:r>
            <a:r>
              <a:rPr lang="en-US" sz="2700" dirty="0"/>
              <a:t> </a:t>
            </a:r>
            <a:r>
              <a:rPr lang="en-US" sz="2000" dirty="0"/>
              <a:t>Firefighting is a physically demanding job, often requiring heavy lifting, climbing, and operating in strenuous conditions, overexertion.</a:t>
            </a:r>
            <a:br>
              <a:rPr lang="en-US" sz="2000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B53F4-6B36-6369-9446-7C6E3247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Firefighters and </a:t>
            </a:r>
            <a:r>
              <a:rPr lang="en-IN" sz="3600"/>
              <a:t>Operational Risks</a:t>
            </a:r>
            <a:endParaRPr lang="en-IN" sz="3600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963D5420-F55D-63BB-5006-01515FF3A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80" y="0"/>
            <a:ext cx="1569720" cy="1569720"/>
          </a:xfrm>
          <a:prstGeom prst="rect">
            <a:avLst/>
          </a:prstGeom>
        </p:spPr>
      </p:pic>
      <p:sp>
        <p:nvSpPr>
          <p:cNvPr id="5" name="AutoShape 4" descr="Flammable Liquid Fires: Causes, Risks, and Safe Handling">
            <a:extLst>
              <a:ext uri="{FF2B5EF4-FFF2-40B4-BE49-F238E27FC236}">
                <a16:creationId xmlns:a16="http://schemas.microsoft.com/office/drawing/2014/main" id="{73046D39-FC86-2D36-0728-A2FB8F4E53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Flammable Liquid Fires: Causes, Risks, and Safe Handling">
            <a:extLst>
              <a:ext uri="{FF2B5EF4-FFF2-40B4-BE49-F238E27FC236}">
                <a16:creationId xmlns:a16="http://schemas.microsoft.com/office/drawing/2014/main" id="{19E0C59D-3622-1BDB-1E75-C4C265211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Flammable Liquid Fires: Causes, Risks, and Safe Handling">
            <a:extLst>
              <a:ext uri="{FF2B5EF4-FFF2-40B4-BE49-F238E27FC236}">
                <a16:creationId xmlns:a16="http://schemas.microsoft.com/office/drawing/2014/main" id="{71EB4F26-9EA7-13AB-5990-13C3234DE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32CF0-9190-3D7D-6AA5-13143BBF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7140" y="595318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1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6A72F8B4-5EAB-08DA-D803-73C8608B7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52" y="0"/>
            <a:ext cx="1427747" cy="1427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B12FC-6D6A-DA75-B175-FDC5FE2F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696" y="1171074"/>
            <a:ext cx="6176335" cy="2574220"/>
          </a:xfrm>
        </p:spPr>
        <p:txBody>
          <a:bodyPr>
            <a:noAutofit/>
          </a:bodyPr>
          <a:lstStyle/>
          <a:p>
            <a:r>
              <a:rPr lang="en-US" b="1" dirty="0"/>
              <a:t>Cardiovascular Events: </a:t>
            </a:r>
            <a:r>
              <a:rPr lang="en-US" sz="2400" dirty="0"/>
              <a:t>The leading cause of on-duty deaths.</a:t>
            </a:r>
            <a:br>
              <a:rPr lang="en-US" sz="2400" dirty="0"/>
            </a:br>
            <a:br>
              <a:rPr lang="en-US" sz="2400" dirty="0"/>
            </a:br>
            <a:r>
              <a:rPr lang="en-US" sz="2800" b="1" dirty="0"/>
              <a:t>Heat Stress and Dehydration</a:t>
            </a:r>
            <a:r>
              <a:rPr lang="en-US" sz="2800" dirty="0"/>
              <a:t>: </a:t>
            </a:r>
            <a:r>
              <a:rPr lang="en-US" sz="2400" dirty="0"/>
              <a:t>The heavy, insulating gear worn by firefighters.</a:t>
            </a:r>
            <a:br>
              <a:rPr lang="en-US" sz="2400" dirty="0"/>
            </a:br>
            <a:br>
              <a:rPr lang="en-US" sz="2400" dirty="0"/>
            </a:br>
            <a:r>
              <a:rPr lang="en-US" b="1" dirty="0"/>
              <a:t>Cancer: </a:t>
            </a:r>
            <a:r>
              <a:rPr lang="en-US" sz="2400" dirty="0"/>
              <a:t>Long-term exposure to carcinogens.</a:t>
            </a:r>
            <a:br>
              <a:rPr lang="en-US" sz="2400" dirty="0"/>
            </a:br>
            <a:br>
              <a:rPr lang="en-US" sz="2400" dirty="0"/>
            </a:br>
            <a:r>
              <a:rPr lang="en-US" sz="2800" b="1" dirty="0"/>
              <a:t>Psychological Trauma: </a:t>
            </a:r>
            <a:r>
              <a:rPr lang="en-US" sz="2400" dirty="0"/>
              <a:t>The traumatic experiences witnessed by firefighters.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E9A84-78C9-86A8-9C1F-34AE424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dirty="0"/>
              <a:t>Firefighter Fatalities</a:t>
            </a:r>
            <a:endParaRPr lang="en-IN" sz="3600" dirty="0"/>
          </a:p>
        </p:txBody>
      </p:sp>
      <p:pic>
        <p:nvPicPr>
          <p:cNvPr id="3074" name="Picture 2" descr="The Emission Characteristics and Health Risks of Firefighter-Accessed Fire:  A Review">
            <a:extLst>
              <a:ext uri="{FF2B5EF4-FFF2-40B4-BE49-F238E27FC236}">
                <a16:creationId xmlns:a16="http://schemas.microsoft.com/office/drawing/2014/main" id="{86D427BE-479C-DA25-D08D-5598BEF8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0" y="152545"/>
            <a:ext cx="5520586" cy="64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B26D-4E4A-EA34-A269-1137E0A2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125" y="5902852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1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2785-EA10-6EBA-F21D-623B3AD7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137161"/>
            <a:ext cx="9613858" cy="443484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Delayed Fire Detection and Alarm</a:t>
            </a:r>
            <a:r>
              <a:rPr lang="en-US" sz="2400" dirty="0"/>
              <a:t>: </a:t>
            </a:r>
            <a:r>
              <a:rPr lang="en-US" sz="1800" dirty="0"/>
              <a:t>The absence or malfunction of smoke detectors and alarm systems can lead to a significant delay in the fire department.</a:t>
            </a:r>
            <a:br>
              <a:rPr lang="en-US" sz="1800" dirty="0"/>
            </a:br>
            <a:br>
              <a:rPr lang="en-US" sz="1800" dirty="0"/>
            </a:br>
            <a:r>
              <a:rPr lang="en-US" sz="2400" b="1" dirty="0"/>
              <a:t>Obstructed Access: </a:t>
            </a:r>
            <a:r>
              <a:rPr lang="en-US" sz="1800" dirty="0"/>
              <a:t>Blocked or locked exits, improper building layouts, and traffic congestion can hinder the swift entry and movement of firefighters.</a:t>
            </a:r>
            <a:br>
              <a:rPr lang="en-US" sz="1800" dirty="0"/>
            </a:br>
            <a:br>
              <a:rPr lang="en-US" sz="2400" dirty="0"/>
            </a:br>
            <a:r>
              <a:rPr lang="en-US" sz="2400" b="1" dirty="0"/>
              <a:t>Lack of Information</a:t>
            </a:r>
            <a:r>
              <a:rPr lang="en-US" sz="2000" b="1" dirty="0"/>
              <a:t>: </a:t>
            </a:r>
            <a:r>
              <a:rPr lang="en-US" sz="1800" dirty="0"/>
              <a:t>Inadequate information about the building's layout, the location of occupants, and the nature of the fire can slow down search and rescue efforts.</a:t>
            </a:r>
            <a:br>
              <a:rPr lang="en-US" sz="1800" dirty="0"/>
            </a:br>
            <a:br>
              <a:rPr lang="en-US" sz="2400" dirty="0"/>
            </a:br>
            <a:r>
              <a:rPr lang="en-US" sz="2400" b="1" dirty="0"/>
              <a:t>Inadequate Equipment: </a:t>
            </a:r>
            <a:r>
              <a:rPr lang="en-US" sz="1800" dirty="0"/>
              <a:t>The lack of appropriate or sufficient equipment can hamper the ability of firefighters to effectively combat the fire and reach trapped individuals.</a:t>
            </a:r>
            <a:br>
              <a:rPr lang="en-US" sz="1800" dirty="0"/>
            </a:br>
            <a:br>
              <a:rPr lang="en-US" sz="2700" dirty="0"/>
            </a:br>
            <a:r>
              <a:rPr lang="en-US" sz="2700" b="1" dirty="0"/>
              <a:t>Rapid Fire Spread: </a:t>
            </a:r>
            <a:r>
              <a:rPr lang="en-US" sz="1800" dirty="0"/>
              <a:t>Modern building materials and contents can contribute to faster fire growth, reducing the time available for a safe rescue.</a:t>
            </a:r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EFE9C-06CD-BE80-4866-1A2F1CC95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Causes for Delays in Rescue</a:t>
            </a:r>
            <a:endParaRPr lang="en-IN" sz="4000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BC51D087-B780-7ADC-4A01-6795E325C1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63" y="0"/>
            <a:ext cx="1665514" cy="1665514"/>
          </a:xfrm>
          <a:prstGeom prst="rect">
            <a:avLst/>
          </a:prstGeom>
        </p:spPr>
      </p:pic>
      <p:pic>
        <p:nvPicPr>
          <p:cNvPr id="5122" name="Picture 2" descr="Car fire causes delays on M54 westbound ...">
            <a:extLst>
              <a:ext uri="{FF2B5EF4-FFF2-40B4-BE49-F238E27FC236}">
                <a16:creationId xmlns:a16="http://schemas.microsoft.com/office/drawing/2014/main" id="{A0C1BDC5-4D7A-5628-8A53-14DC55CE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83" y="4356896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23DE9-1B2D-A323-4CA5-171ECEAB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075" y="596996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4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A65A-BB43-107C-41EB-71EB5DA8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Types of Fire Suits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0625-D8DB-C15E-B14B-6E99F64E1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2" y="2227898"/>
            <a:ext cx="3070034" cy="576262"/>
          </a:xfrm>
        </p:spPr>
        <p:txBody>
          <a:bodyPr/>
          <a:lstStyle/>
          <a:p>
            <a:pPr algn="ctr"/>
            <a:r>
              <a:rPr lang="en-IN" sz="2800" b="1" dirty="0">
                <a:solidFill>
                  <a:srgbClr val="FFFF00"/>
                </a:solidFill>
              </a:rPr>
              <a:t>Structural Firefighting Suits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394B-5778-BAE3-B8F2-828247A40F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60421" y="2804161"/>
            <a:ext cx="4026567" cy="417415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200" dirty="0"/>
              <a:t>Designed for fighting fires in buildings.</a:t>
            </a:r>
          </a:p>
          <a:p>
            <a:pPr algn="ctr"/>
            <a:r>
              <a:rPr lang="en-US" sz="2200" dirty="0"/>
              <a:t> Offer a high level of </a:t>
            </a:r>
            <a:r>
              <a:rPr lang="en-US" sz="2200" b="1" dirty="0"/>
              <a:t>thermal protection </a:t>
            </a:r>
            <a:endParaRPr lang="en-US" sz="2200" dirty="0"/>
          </a:p>
          <a:p>
            <a:pPr algn="ctr"/>
            <a:r>
              <a:rPr lang="en-US" sz="2200" dirty="0"/>
              <a:t> composed of multiple layers</a:t>
            </a:r>
          </a:p>
          <a:p>
            <a:pPr algn="ctr"/>
            <a:r>
              <a:rPr lang="en-US" sz="2200" b="1" dirty="0"/>
              <a:t>Outer Shell:</a:t>
            </a:r>
            <a:r>
              <a:rPr lang="en-US" sz="2200" dirty="0"/>
              <a:t> Provides flame resistance and durability.</a:t>
            </a:r>
          </a:p>
          <a:p>
            <a:pPr algn="ctr"/>
            <a:r>
              <a:rPr lang="en-US" sz="2200" b="1" dirty="0"/>
              <a:t>Moisture Barrier:</a:t>
            </a:r>
            <a:r>
              <a:rPr lang="en-US" sz="2200" dirty="0"/>
              <a:t> Protects against water and common liquids.</a:t>
            </a:r>
          </a:p>
          <a:p>
            <a:pPr algn="ctr"/>
            <a:r>
              <a:rPr lang="en-US" sz="2200" b="1" dirty="0"/>
              <a:t>Thermal Barrier:</a:t>
            </a:r>
            <a:r>
              <a:rPr lang="en-US" sz="2200" dirty="0"/>
              <a:t> Provides the majority of the insulation from heat.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0D291-84B1-5ABE-4FAF-E0A17DEC2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5239" y="2206867"/>
            <a:ext cx="3063240" cy="576262"/>
          </a:xfrm>
        </p:spPr>
        <p:txBody>
          <a:bodyPr/>
          <a:lstStyle/>
          <a:p>
            <a:pPr algn="ctr"/>
            <a:r>
              <a:rPr lang="en-IN" sz="2800" dirty="0">
                <a:solidFill>
                  <a:srgbClr val="FFFF00"/>
                </a:solidFill>
              </a:rPr>
              <a:t>Proximity Firefighting Suits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7F4D83-6B87-DBF0-7503-870001D5C53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815239" y="2990588"/>
            <a:ext cx="3063240" cy="348480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Designed for specialized firefighting operations involving high levels of radiant heat, such as aircraft fires.</a:t>
            </a:r>
          </a:p>
          <a:p>
            <a:pPr algn="ctr"/>
            <a:r>
              <a:rPr lang="en-US" sz="2400" dirty="0"/>
              <a:t> These suits have an aluminized outer layer to reflect heat.</a:t>
            </a:r>
            <a:endParaRPr lang="en-IN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DCC929-9293-0029-7F29-7CEE86F06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3710" y="2239730"/>
            <a:ext cx="3070025" cy="467287"/>
          </a:xfrm>
        </p:spPr>
        <p:txBody>
          <a:bodyPr/>
          <a:lstStyle/>
          <a:p>
            <a:pPr algn="ctr"/>
            <a:r>
              <a:rPr lang="en-IN" sz="2800" b="1" dirty="0">
                <a:solidFill>
                  <a:srgbClr val="FFFF00"/>
                </a:solidFill>
              </a:rPr>
              <a:t>Fire Entry Suits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0D50E5-18AF-78C2-8242-EA58A07832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55871" y="2804160"/>
            <a:ext cx="3070025" cy="3378127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Offer the highest level of protection, allowing firefighters to enter fully engulfed fires for short periods. </a:t>
            </a:r>
          </a:p>
          <a:p>
            <a:pPr algn="ctr"/>
            <a:r>
              <a:rPr lang="en-US" sz="2000" dirty="0"/>
              <a:t>These suits are heavily insulated and feature an aluminized outer surface. </a:t>
            </a:r>
          </a:p>
          <a:p>
            <a:pPr algn="ctr"/>
            <a:r>
              <a:rPr lang="en-US" sz="2000" dirty="0"/>
              <a:t>The </a:t>
            </a:r>
            <a:r>
              <a:rPr lang="en-US" sz="2000" b="1" dirty="0" err="1"/>
              <a:t>Securefire</a:t>
            </a:r>
            <a:r>
              <a:rPr lang="en-US" sz="2000" b="1" dirty="0"/>
              <a:t> TIFI Fire Entry Suit</a:t>
            </a:r>
            <a:r>
              <a:rPr lang="en-US" sz="2000" dirty="0"/>
              <a:t> falls into this category</a:t>
            </a:r>
            <a:endParaRPr lang="en-IN" sz="2000" dirty="0"/>
          </a:p>
        </p:txBody>
      </p:sp>
      <p:pic>
        <p:nvPicPr>
          <p:cNvPr id="9" name="Picture 8" descr="A fire logo on a black background">
            <a:extLst>
              <a:ext uri="{FF2B5EF4-FFF2-40B4-BE49-F238E27FC236}">
                <a16:creationId xmlns:a16="http://schemas.microsoft.com/office/drawing/2014/main" id="{D5E3702C-BA25-B28B-918F-1310896C4E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631" y="566222"/>
            <a:ext cx="1616529" cy="161652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70BF44-CF30-C1C0-97DF-C70439B9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503" y="588752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 descr="Several people wearing firefighter clothing&#10;&#10;AI-generated content may be incorrect.">
            <a:extLst>
              <a:ext uri="{FF2B5EF4-FFF2-40B4-BE49-F238E27FC236}">
                <a16:creationId xmlns:a16="http://schemas.microsoft.com/office/drawing/2014/main" id="{4B5228C1-D65F-DBE7-4A2C-082D0095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930"/>
            <a:ext cx="2004725" cy="13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CFE9-9BAE-F85F-A868-D8FA1AF1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     Key Points</a:t>
            </a:r>
            <a:endParaRPr lang="en-IN" sz="6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93C22-2AD5-5124-5400-7D4A84BF2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436" y="2391757"/>
            <a:ext cx="3070034" cy="576262"/>
          </a:xfrm>
        </p:spPr>
        <p:txBody>
          <a:bodyPr/>
          <a:lstStyle/>
          <a:p>
            <a:pPr algn="ctr"/>
            <a:r>
              <a:rPr lang="en-IN" sz="3200" b="1" dirty="0"/>
              <a:t>Testing Standards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7E118-46F0-07DA-763D-19404510E64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75436" y="3067295"/>
            <a:ext cx="3049702" cy="344424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NFPA 1971</a:t>
            </a:r>
            <a:r>
              <a:rPr lang="en-US" sz="1800" dirty="0"/>
              <a:t>: The North American standard for protective ensembles for structural firefighting and proximity firefighting.</a:t>
            </a:r>
          </a:p>
          <a:p>
            <a:pPr algn="ctr"/>
            <a:r>
              <a:rPr lang="en-US" sz="2000" b="1" dirty="0"/>
              <a:t>EN 469: </a:t>
            </a:r>
            <a:r>
              <a:rPr lang="en-US" sz="1800" dirty="0"/>
              <a:t>The European standard for protective clothing for firefighters.</a:t>
            </a:r>
          </a:p>
          <a:p>
            <a:pPr algn="ctr"/>
            <a:r>
              <a:rPr lang="en-US" sz="2000" b="1" dirty="0"/>
              <a:t>EN ISO 11612: </a:t>
            </a:r>
            <a:r>
              <a:rPr lang="en-US" sz="1800" dirty="0"/>
              <a:t>Specifies performance requirements for clothing to protect against heat and flame.</a:t>
            </a: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525BA-FA2A-F863-A56A-BB1C8820A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5724" y="2522888"/>
            <a:ext cx="3063240" cy="576262"/>
          </a:xfrm>
        </p:spPr>
        <p:txBody>
          <a:bodyPr/>
          <a:lstStyle/>
          <a:p>
            <a:pPr algn="ctr"/>
            <a:r>
              <a:rPr lang="en-US" b="1" dirty="0"/>
              <a:t>Technical Aspects and Temperature Resistance</a:t>
            </a:r>
            <a:endParaRPr lang="en-IN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9E1BBF-05D9-A223-0CEF-BAF8565617C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85724" y="3099150"/>
            <a:ext cx="3063240" cy="344424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000" b="1" dirty="0"/>
              <a:t>Thermal Protective Performance (TPP): </a:t>
            </a:r>
            <a:r>
              <a:rPr lang="en-US" sz="1800" dirty="0"/>
              <a:t>A measure of the suit's ability to protect against convective and radiant heat.</a:t>
            </a:r>
          </a:p>
          <a:p>
            <a:pPr algn="ctr"/>
            <a:r>
              <a:rPr lang="en-US" sz="2200" b="1" dirty="0"/>
              <a:t>Total Heat Loss (THL): </a:t>
            </a:r>
            <a:r>
              <a:rPr lang="en-US" sz="1800" dirty="0"/>
              <a:t>A measure of the suit's breathability and its ability to dissipate metabolic heat.</a:t>
            </a:r>
          </a:p>
          <a:p>
            <a:pPr algn="ctr"/>
            <a:r>
              <a:rPr lang="en-US" sz="2200" b="1" dirty="0"/>
              <a:t>Flame Resistance: </a:t>
            </a:r>
            <a:r>
              <a:rPr lang="en-US" sz="1800" dirty="0"/>
              <a:t>The material's ability to resist ignition and self-extinguish.</a:t>
            </a:r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5F28C-F0B3-E174-8808-F9C314B35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9217" y="2261488"/>
            <a:ext cx="3070025" cy="576262"/>
          </a:xfrm>
        </p:spPr>
        <p:txBody>
          <a:bodyPr/>
          <a:lstStyle/>
          <a:p>
            <a:pPr algn="ctr"/>
            <a:r>
              <a:rPr lang="en-IN" b="1" dirty="0"/>
              <a:t>Composition and Price 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E02B38-A1D2-744B-1D67-ABA4581FDDB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89218" y="2968019"/>
            <a:ext cx="3070025" cy="356100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b="1" dirty="0"/>
              <a:t>Aramid Fibers (e.g., Nomex®, Kevlar®): </a:t>
            </a:r>
            <a:r>
              <a:rPr lang="en-US" sz="1800" dirty="0"/>
              <a:t>Known for their excellent heat and flame resistance.</a:t>
            </a:r>
          </a:p>
          <a:p>
            <a:pPr algn="ctr"/>
            <a:r>
              <a:rPr lang="en-US" sz="2000" b="1" dirty="0"/>
              <a:t>PBI (Polybenzimidazole): </a:t>
            </a:r>
            <a:r>
              <a:rPr lang="en-US" sz="1800" dirty="0"/>
              <a:t>A high-performance fiber that does not burn in air and has excellent thermal stability.</a:t>
            </a:r>
          </a:p>
          <a:p>
            <a:pPr algn="ctr"/>
            <a:r>
              <a:rPr lang="en-US" sz="2000" b="1" dirty="0"/>
              <a:t>Aluminized Fabrics: </a:t>
            </a:r>
            <a:r>
              <a:rPr lang="en-US" sz="1800" dirty="0"/>
              <a:t>Used as the outer layer in proximity and fire entry suits to reflect radiant heat.</a:t>
            </a:r>
            <a:endParaRPr lang="en-IN" sz="1800" dirty="0"/>
          </a:p>
        </p:txBody>
      </p:sp>
      <p:pic>
        <p:nvPicPr>
          <p:cNvPr id="9" name="Picture 8" descr="A fire logo on a black background">
            <a:extLst>
              <a:ext uri="{FF2B5EF4-FFF2-40B4-BE49-F238E27FC236}">
                <a16:creationId xmlns:a16="http://schemas.microsoft.com/office/drawing/2014/main" id="{BB3EF15F-1445-231E-0A4F-E00031C12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86" y="375558"/>
            <a:ext cx="1665514" cy="166551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AF6AD7-F74D-E934-24C5-78EEFB40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6564" y="593704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1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25F-95FA-28FF-2F62-43D8C4B8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Fire Entry Suit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29FC-769E-60A0-0423-0B7C033B1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389" y="2041072"/>
            <a:ext cx="11197390" cy="4816928"/>
          </a:xfrm>
        </p:spPr>
        <p:txBody>
          <a:bodyPr>
            <a:normAutofit/>
          </a:bodyPr>
          <a:lstStyle/>
          <a:p>
            <a:r>
              <a:rPr lang="en-US" sz="2800" b="1" dirty="0"/>
              <a:t>Multi-Layered Construction: </a:t>
            </a:r>
            <a:r>
              <a:rPr lang="en-US" sz="2000" dirty="0"/>
              <a:t>Comprising multiple layers of specialized materials to provide maximum thermal insulation.</a:t>
            </a:r>
          </a:p>
          <a:p>
            <a:r>
              <a:rPr lang="en-US" sz="2800" b="1" dirty="0"/>
              <a:t>Aluminized Outer Shell</a:t>
            </a:r>
            <a:r>
              <a:rPr lang="en-US" b="1" dirty="0"/>
              <a:t>: </a:t>
            </a:r>
            <a:r>
              <a:rPr lang="en-US" sz="2000" dirty="0"/>
              <a:t>The reflective outer surface is crucial for deflecting intense radiant heat. The </a:t>
            </a:r>
            <a:r>
              <a:rPr lang="en-US" sz="2000" dirty="0" err="1"/>
              <a:t>Securefire</a:t>
            </a:r>
            <a:r>
              <a:rPr lang="en-US" sz="2000" dirty="0"/>
              <a:t> TIFI suit's outer layer reflects approximately 95% of radiant heat.</a:t>
            </a:r>
          </a:p>
          <a:p>
            <a:r>
              <a:rPr lang="en-US" sz="2800" b="1" dirty="0"/>
              <a:t>Vapor Barrier: </a:t>
            </a:r>
            <a:r>
              <a:rPr lang="en-US" sz="2000" dirty="0"/>
              <a:t>An inner layer, often made of neoprene rubber, prevents hot liquids and steam from penetrating the suit.</a:t>
            </a:r>
          </a:p>
          <a:p>
            <a:r>
              <a:rPr lang="en-US" sz="2800" b="1" dirty="0"/>
              <a:t>Breathable Inner Lining</a:t>
            </a:r>
            <a:r>
              <a:rPr lang="en-US" sz="2000" dirty="0"/>
              <a:t>: Advanced materials are used to enhance comfort and reduce heat stress by allowing some metabolic heat to escape. The </a:t>
            </a:r>
            <a:r>
              <a:rPr lang="en-US" sz="2000" dirty="0" err="1"/>
              <a:t>Securefire</a:t>
            </a:r>
            <a:r>
              <a:rPr lang="en-US" sz="2000" dirty="0"/>
              <a:t> TIFI suit uses a BAMOORA™ inner lining for breathability.</a:t>
            </a:r>
          </a:p>
          <a:p>
            <a:r>
              <a:rPr lang="en-US" b="1" dirty="0"/>
              <a:t>Complete Ensemble: </a:t>
            </a:r>
            <a:r>
              <a:rPr lang="en-US" sz="2000" dirty="0"/>
              <a:t>A fire entry suit is a complete head-to-toe ensemble, including a hood with a specialized visor, gloves, and boots.</a:t>
            </a:r>
            <a:endParaRPr lang="en-IN" sz="2000" dirty="0"/>
          </a:p>
        </p:txBody>
      </p:sp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C4CDEFC4-7D3C-BF34-8166-F2827EA3B1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86" y="375558"/>
            <a:ext cx="1665514" cy="166551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8386F1-28E2-969D-1EA0-2EAC772F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243" y="599750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DECF-4DC4-15CA-3AA3-CC048C62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BDCA-8699-FB71-5FC3-D09C49D5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Applications of Fire Suits in Diverse Industries</a:t>
            </a:r>
            <a:endParaRPr lang="en-IN" sz="3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7802BA-1572-EE2E-B5CA-A4C7C2861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804608"/>
              </p:ext>
            </p:extLst>
          </p:nvPr>
        </p:nvGraphicFramePr>
        <p:xfrm>
          <a:off x="546141" y="80211"/>
          <a:ext cx="9613860" cy="479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206">
                  <a:extLst>
                    <a:ext uri="{9D8B030D-6E8A-4147-A177-3AD203B41FA5}">
                      <a16:colId xmlns:a16="http://schemas.microsoft.com/office/drawing/2014/main" val="2290886369"/>
                    </a:ext>
                  </a:extLst>
                </a:gridCol>
                <a:gridCol w="6598654">
                  <a:extLst>
                    <a:ext uri="{9D8B030D-6E8A-4147-A177-3AD203B41FA5}">
                      <a16:colId xmlns:a16="http://schemas.microsoft.com/office/drawing/2014/main" val="834723854"/>
                    </a:ext>
                  </a:extLst>
                </a:gridCol>
              </a:tblGrid>
              <a:tr h="438191">
                <a:tc>
                  <a:txBody>
                    <a:bodyPr/>
                    <a:lstStyle/>
                    <a:p>
                      <a:r>
                        <a:rPr lang="en-US" dirty="0"/>
                        <a:t>Industries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34235"/>
                  </a:ext>
                </a:extLst>
              </a:tr>
              <a:tr h="731629">
                <a:tc>
                  <a:txBody>
                    <a:bodyPr/>
                    <a:lstStyle/>
                    <a:p>
                      <a:r>
                        <a:rPr lang="en-US" sz="2000" b="1" dirty="0"/>
                        <a:t>Oil and Gas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offshore platforms, refineries, and drilling sites face significant fire and explosion hazards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559464"/>
                  </a:ext>
                </a:extLst>
              </a:tr>
              <a:tr h="731629">
                <a:tc>
                  <a:txBody>
                    <a:bodyPr/>
                    <a:lstStyle/>
                    <a:p>
                      <a:r>
                        <a:rPr lang="en-US" sz="2000" b="1" dirty="0"/>
                        <a:t>Petrochemical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handling of flammable chemicals necessitates robust fire protection for workers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976341"/>
                  </a:ext>
                </a:extLst>
              </a:tr>
              <a:tr h="731629">
                <a:tc>
                  <a:txBody>
                    <a:bodyPr/>
                    <a:lstStyle/>
                    <a:p>
                      <a:r>
                        <a:rPr lang="en-US" sz="2000" b="1" dirty="0"/>
                        <a:t>Foundries and Steel Mills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Employees in these environments work in close proximity to molten metals and high-temperature furnaces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11521"/>
                  </a:ext>
                </a:extLst>
              </a:tr>
              <a:tr h="731629">
                <a:tc>
                  <a:txBody>
                    <a:bodyPr/>
                    <a:lstStyle/>
                    <a:p>
                      <a:r>
                        <a:rPr lang="en-US" sz="2000" b="1" dirty="0"/>
                        <a:t>Aerospace and Aviation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Aircraft rescue and firefighting (ARFF) teams require specialized proximity suits to handle jet fuel fires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38172"/>
                  </a:ext>
                </a:extLst>
              </a:tr>
              <a:tr h="731629">
                <a:tc>
                  <a:txBody>
                    <a:bodyPr/>
                    <a:lstStyle/>
                    <a:p>
                      <a:r>
                        <a:rPr lang="en-US" sz="2000" b="1" dirty="0"/>
                        <a:t>Military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fire-retardant clothing and specialized suits for personnel in high-risk roles, such as armored vehicle crews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49216"/>
                  </a:ext>
                </a:extLst>
              </a:tr>
              <a:tr h="587958">
                <a:tc>
                  <a:txBody>
                    <a:bodyPr/>
                    <a:lstStyle/>
                    <a:p>
                      <a:r>
                        <a:rPr lang="en-US" sz="2000" b="1" dirty="0"/>
                        <a:t>Emergency Response Teams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Hazmat teams and other specialized rescue units use fire suits as part of their personal protective equipment (PPE)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53195"/>
                  </a:ext>
                </a:extLst>
              </a:tr>
            </a:tbl>
          </a:graphicData>
        </a:graphic>
      </p:graphicFrame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9E5855F6-DB34-BBF6-6AC7-07DB06F6D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277" y="0"/>
            <a:ext cx="1600200" cy="1600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C8E0-17DA-1726-B14A-DD5246F7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9377" y="589446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2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6F162CF-573F-4639-AF5E-5FED4D67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7" y="609600"/>
            <a:ext cx="9659904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Global  Fire Suit Market Segmentation Analysis">
            <a:extLst>
              <a:ext uri="{FF2B5EF4-FFF2-40B4-BE49-F238E27FC236}">
                <a16:creationId xmlns:a16="http://schemas.microsoft.com/office/drawing/2014/main" id="{604F5E5D-FABA-5E09-E172-55C23DF3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035" y="931333"/>
            <a:ext cx="8820384" cy="4961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5DE918B2-3C9B-4C0E-9303-1C05C39F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13D5C902-E4C0-4AFC-9EFC-3D1605AC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1" descr="A fire logo on a black background">
            <a:extLst>
              <a:ext uri="{FF2B5EF4-FFF2-40B4-BE49-F238E27FC236}">
                <a16:creationId xmlns:a16="http://schemas.microsoft.com/office/drawing/2014/main" id="{2C620FB3-9B63-F0BC-2047-112771642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5" y="515304"/>
            <a:ext cx="1600200" cy="1600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4A94C-CC78-8D45-2D3E-83840C03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925" y="589279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4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01AF-9CCA-7BFE-5A5C-F027CDC8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N" dirty="0" err="1"/>
              <a:t>opics</a:t>
            </a:r>
            <a:r>
              <a:rPr lang="en-IN" dirty="0"/>
              <a:t>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92FFA2-DBE2-BD7A-3209-B08B163D6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056221"/>
              </p:ext>
            </p:extLst>
          </p:nvPr>
        </p:nvGraphicFramePr>
        <p:xfrm>
          <a:off x="-130629" y="930730"/>
          <a:ext cx="11919858" cy="658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96604686-E5FC-74A8-B8BE-CC41B303FC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57" y="436975"/>
            <a:ext cx="1713443" cy="171344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CA840-310B-D77A-721A-9AE9B7D2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7140" y="6311967"/>
            <a:ext cx="482967" cy="37249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1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F162CF-573F-4639-AF5E-5FED4D67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7" y="609600"/>
            <a:ext cx="9659904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world with different colored pins&#10;&#10;AI-generated content may be incorrect.">
            <a:extLst>
              <a:ext uri="{FF2B5EF4-FFF2-40B4-BE49-F238E27FC236}">
                <a16:creationId xmlns:a16="http://schemas.microsoft.com/office/drawing/2014/main" id="{5A423E85-A67F-4597-CFC0-41C97CCB2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09" y="1022710"/>
            <a:ext cx="9016437" cy="47787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918B2-3C9B-4C0E-9303-1C05C39F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D5C902-E4C0-4AFC-9EFC-3D1605AC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3F22F-3BC9-E2C2-56FB-76ABAD51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324" y="5937624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B4E15838-57D7-D742-FEBB-F52C19FB3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48" y="633715"/>
            <a:ext cx="1154151" cy="13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8" name="Picture 8247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249" name="Picture 8248">
            <a:extLst>
              <a:ext uri="{FF2B5EF4-FFF2-40B4-BE49-F238E27FC236}">
                <a16:creationId xmlns:a16="http://schemas.microsoft.com/office/drawing/2014/main" id="{126A6064-3EEB-4D82-B8AB-85EC8287E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250" name="Picture 8249">
            <a:extLst>
              <a:ext uri="{FF2B5EF4-FFF2-40B4-BE49-F238E27FC236}">
                <a16:creationId xmlns:a16="http://schemas.microsoft.com/office/drawing/2014/main" id="{70EB3F8A-0655-4D47-B546-F7EC731E0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251" name="Rectangle 8250">
            <a:extLst>
              <a:ext uri="{FF2B5EF4-FFF2-40B4-BE49-F238E27FC236}">
                <a16:creationId xmlns:a16="http://schemas.microsoft.com/office/drawing/2014/main" id="{FC563705-9678-4052-A909-B5114B9A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252" name="Rectangle 8251">
            <a:extLst>
              <a:ext uri="{FF2B5EF4-FFF2-40B4-BE49-F238E27FC236}">
                <a16:creationId xmlns:a16="http://schemas.microsoft.com/office/drawing/2014/main" id="{22FEEF27-DE57-43BD-AD75-1F367403B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253" name="Group 8252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254" name="Rectangle 8253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19" name="Picture 8218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255" name="Rectangle 8254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6" name="Rectangle 8255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06F5-2C12-4B1A-15E3-2AC5D78B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Demand and Growth for Fire Suits</a:t>
            </a:r>
          </a:p>
        </p:txBody>
      </p:sp>
      <p:pic>
        <p:nvPicPr>
          <p:cNvPr id="8257" name="Picture 8256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8200" name="Picture 8" descr="Fire Safety Equipment Market Size ...">
            <a:extLst>
              <a:ext uri="{FF2B5EF4-FFF2-40B4-BE49-F238E27FC236}">
                <a16:creationId xmlns:a16="http://schemas.microsoft.com/office/drawing/2014/main" id="{EE649DFC-D858-E34E-BC3A-3694BCE6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0079" y="90562"/>
            <a:ext cx="5435097" cy="33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227" name="Text Placeholder 3">
            <a:extLst>
              <a:ext uri="{FF2B5EF4-FFF2-40B4-BE49-F238E27FC236}">
                <a16:creationId xmlns:a16="http://schemas.microsoft.com/office/drawing/2014/main" id="{99D1106B-779B-248B-9BA6-12A472FBC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4471"/>
              </p:ext>
            </p:extLst>
          </p:nvPr>
        </p:nvGraphicFramePr>
        <p:xfrm>
          <a:off x="-722661" y="2131859"/>
          <a:ext cx="6423211" cy="364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BF54B315-D358-316C-331F-A2B2E543C1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2" y="0"/>
            <a:ext cx="683496" cy="7778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C67F8-EC2E-A07B-8AD1-D608F0E1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6" y="593826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A fire extinguisher system with infographics">
            <a:extLst>
              <a:ext uri="{FF2B5EF4-FFF2-40B4-BE49-F238E27FC236}">
                <a16:creationId xmlns:a16="http://schemas.microsoft.com/office/drawing/2014/main" id="{EB80FE87-A569-CCF5-0BCF-39C47BD3FD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1022" y="3260499"/>
            <a:ext cx="7858699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38D0-D43A-7C3D-669C-57175346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Buyers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6926-E89F-ED6B-B17E-B3D4DA55A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20723"/>
            <a:ext cx="4472327" cy="693135"/>
          </a:xfrm>
        </p:spPr>
        <p:txBody>
          <a:bodyPr/>
          <a:lstStyle/>
          <a:p>
            <a:pPr algn="ctr"/>
            <a:r>
              <a:rPr lang="en-US" dirty="0"/>
              <a:t>India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3C7C89-9A3D-CBC1-0831-7F08D91E15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1042503"/>
              </p:ext>
            </p:extLst>
          </p:nvPr>
        </p:nvGraphicFramePr>
        <p:xfrm>
          <a:off x="187780" y="2700415"/>
          <a:ext cx="4697412" cy="37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42">
                  <a:extLst>
                    <a:ext uri="{9D8B030D-6E8A-4147-A177-3AD203B41FA5}">
                      <a16:colId xmlns:a16="http://schemas.microsoft.com/office/drawing/2014/main" val="3585595615"/>
                    </a:ext>
                  </a:extLst>
                </a:gridCol>
                <a:gridCol w="3442970">
                  <a:extLst>
                    <a:ext uri="{9D8B030D-6E8A-4147-A177-3AD203B41FA5}">
                      <a16:colId xmlns:a16="http://schemas.microsoft.com/office/drawing/2014/main" val="3441595134"/>
                    </a:ext>
                  </a:extLst>
                </a:gridCol>
              </a:tblGrid>
              <a:tr h="849018">
                <a:tc>
                  <a:txBody>
                    <a:bodyPr/>
                    <a:lstStyle/>
                    <a:p>
                      <a:r>
                        <a:rPr lang="en-US" dirty="0" err="1"/>
                        <a:t>Scetor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13486"/>
                  </a:ext>
                </a:extLst>
              </a:tr>
              <a:tr h="1649574"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 Fire Services (Gujarat, UP, Bihar, Haryana), </a:t>
                      </a:r>
                      <a:r>
                        <a:rPr lang="en-US" dirty="0" err="1"/>
                        <a:t>Defence</a:t>
                      </a:r>
                      <a:r>
                        <a:rPr lang="en-US" dirty="0"/>
                        <a:t> Forces (Indian Army), PSUs (Oil India, IOCL)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75008"/>
                  </a:ext>
                </a:extLst>
              </a:tr>
              <a:tr h="1268903"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Steel Plants (Tata Steel, JSW), Refineries (Reliance), Manufacturing, Construction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066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28FBF-F915-4F7B-C9A7-06F798508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03632" y="1957556"/>
            <a:ext cx="4474028" cy="692076"/>
          </a:xfrm>
        </p:spPr>
        <p:txBody>
          <a:bodyPr/>
          <a:lstStyle/>
          <a:p>
            <a:pPr algn="ctr"/>
            <a:r>
              <a:rPr lang="en-US" dirty="0"/>
              <a:t>International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20A46C7-33EF-12DD-EB08-972FC2D0296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09770317"/>
              </p:ext>
            </p:extLst>
          </p:nvPr>
        </p:nvGraphicFramePr>
        <p:xfrm>
          <a:off x="7303632" y="2700415"/>
          <a:ext cx="4700588" cy="3716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98">
                  <a:extLst>
                    <a:ext uri="{9D8B030D-6E8A-4147-A177-3AD203B41FA5}">
                      <a16:colId xmlns:a16="http://schemas.microsoft.com/office/drawing/2014/main" val="157945988"/>
                    </a:ext>
                  </a:extLst>
                </a:gridCol>
                <a:gridCol w="3690190">
                  <a:extLst>
                    <a:ext uri="{9D8B030D-6E8A-4147-A177-3AD203B41FA5}">
                      <a16:colId xmlns:a16="http://schemas.microsoft.com/office/drawing/2014/main" val="3977890336"/>
                    </a:ext>
                  </a:extLst>
                </a:gridCol>
              </a:tblGrid>
              <a:tr h="818838">
                <a:tc>
                  <a:txBody>
                    <a:bodyPr/>
                    <a:lstStyle/>
                    <a:p>
                      <a:r>
                        <a:rPr lang="en-US" dirty="0"/>
                        <a:t>Sector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008626"/>
                  </a:ext>
                </a:extLst>
              </a:tr>
              <a:tr h="1353825"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Municipal Fire Departments (FDNY, London Fire Brigade), Federal Agencies (FEMA), Military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03063"/>
                  </a:ext>
                </a:extLst>
              </a:tr>
              <a:tr h="1544050"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 Fire Brigades (ExxonMobil, Shell), Aviation Authorities (FAA, EASA), Mining Companies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93063"/>
                  </a:ext>
                </a:extLst>
              </a:tr>
            </a:tbl>
          </a:graphicData>
        </a:graphic>
      </p:graphicFrame>
      <p:pic>
        <p:nvPicPr>
          <p:cNvPr id="9218" name="Picture 2" descr="Fire Entry Suit Manufacturer India - RNG Performance Materials">
            <a:extLst>
              <a:ext uri="{FF2B5EF4-FFF2-40B4-BE49-F238E27FC236}">
                <a16:creationId xmlns:a16="http://schemas.microsoft.com/office/drawing/2014/main" id="{4953426C-C6A7-89A5-F1ED-52945EDA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92" y="2700415"/>
            <a:ext cx="2418440" cy="37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F2E210DE-05D3-92FC-542C-9847FF8E0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14" y="440872"/>
            <a:ext cx="1649186" cy="16491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8AE25A-D1E9-67C7-CA80-C1ADCB28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968" y="610540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8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F383800-5CEA-471E-91C6-604E9C8F9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77B291-934C-486F-A7DD-F7B7568B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41C29D-0817-42AE-A275-5552F692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AFE179-2F71-4019-9BED-8E72C0C0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DEA5-3392-70B3-BBA9-11E1AA5A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Key Gaps in Competitors products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3AFE41-7E9F-4E28-8263-5B498AA7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53E99F-4FAF-422B-B3EA-84AF1AA0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14FAEF-3E6C-41BB-9945-719809A69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0069A7-7887-8670-9184-481EE9E56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717095"/>
              </p:ext>
            </p:extLst>
          </p:nvPr>
        </p:nvGraphicFramePr>
        <p:xfrm>
          <a:off x="327171" y="786327"/>
          <a:ext cx="11224751" cy="354193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59911">
                  <a:extLst>
                    <a:ext uri="{9D8B030D-6E8A-4147-A177-3AD203B41FA5}">
                      <a16:colId xmlns:a16="http://schemas.microsoft.com/office/drawing/2014/main" val="4048776583"/>
                    </a:ext>
                  </a:extLst>
                </a:gridCol>
                <a:gridCol w="8564840">
                  <a:extLst>
                    <a:ext uri="{9D8B030D-6E8A-4147-A177-3AD203B41FA5}">
                      <a16:colId xmlns:a16="http://schemas.microsoft.com/office/drawing/2014/main" val="928578054"/>
                    </a:ext>
                  </a:extLst>
                </a:gridCol>
              </a:tblGrid>
              <a:tr h="444599"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IN" sz="17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IN" sz="17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310442"/>
                  </a:ext>
                </a:extLst>
              </a:tr>
              <a:tr h="574409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Limited Protection Duration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Many fire entry suits offer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limited time in high-heat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environments, which may not be sufficient for complex rescue operations. </a:t>
                      </a:r>
                    </a:p>
                    <a:p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829368"/>
                  </a:ext>
                </a:extLst>
              </a:tr>
              <a:tr h="574409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Weight and Mobility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Heavy and bulky suits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can impede a firefighter's mobility and increase physical strain, leading to faster exhaustion. 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07367"/>
                  </a:ext>
                </a:extLst>
              </a:tr>
              <a:tr h="574409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Heat Stress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While protecting from external heat, many suits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trap metabolic heat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, increasing the risk of heat stress. 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6410"/>
                  </a:ext>
                </a:extLst>
              </a:tr>
              <a:tr h="574409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Eye Protection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Standard visors may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not provide adequate protection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against the extreme temperatures of a full-blown fire. 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46376"/>
                  </a:ext>
                </a:extLst>
              </a:tr>
              <a:tr h="574409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Durability and  Maintenance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The harsh conditions of firefighting can lead to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rapid wear and tear of suits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, requiring frequent and costly maintenance or replacement. 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8679" marR="48679" marT="48679" marB="9735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81869"/>
                  </a:ext>
                </a:extLst>
              </a:tr>
            </a:tbl>
          </a:graphicData>
        </a:graphic>
      </p:graphicFrame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DD211A56-7730-4C0A-4B70-77B514BAA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9" y="55952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70BE-30F8-3332-4AA8-88EB5B36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30" y="601335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3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383800-5CEA-471E-91C6-604E9C8F9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77B291-934C-486F-A7DD-F7B7568B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1C29D-0817-42AE-A275-5552F692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AFE179-2F71-4019-9BED-8E72C0C0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DF8B-DFDA-FFDD-890D-A835F49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</a:rPr>
              <a:t>Gaps Between Available Solutions and Real-World Requirements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AFE41-7E9F-4E28-8263-5B498AA7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53E99F-4FAF-422B-B3EA-84AF1AA0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14FAEF-3E6C-41BB-9945-719809A69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741342-0222-D062-2D9F-7CB3D4DA8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797445"/>
              </p:ext>
            </p:extLst>
          </p:nvPr>
        </p:nvGraphicFramePr>
        <p:xfrm>
          <a:off x="634277" y="865682"/>
          <a:ext cx="10917645" cy="362635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53758">
                  <a:extLst>
                    <a:ext uri="{9D8B030D-6E8A-4147-A177-3AD203B41FA5}">
                      <a16:colId xmlns:a16="http://schemas.microsoft.com/office/drawing/2014/main" val="3798521260"/>
                    </a:ext>
                  </a:extLst>
                </a:gridCol>
                <a:gridCol w="8363887">
                  <a:extLst>
                    <a:ext uri="{9D8B030D-6E8A-4147-A177-3AD203B41FA5}">
                      <a16:colId xmlns:a16="http://schemas.microsoft.com/office/drawing/2014/main" val="1075822990"/>
                    </a:ext>
                  </a:extLst>
                </a:gridCol>
              </a:tblGrid>
              <a:tr h="426829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IN" sz="16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IN" sz="16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932134"/>
                  </a:ext>
                </a:extLst>
              </a:tr>
              <a:tr h="546222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Need for Longer Operational Times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Complex rescue scenarios often require firefighters to remain in hazardous environments for </a:t>
                      </a:r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extended periods, 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exceeding the certified protection time of their suits</a:t>
                      </a:r>
                      <a:endParaRPr lang="en-IN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425965"/>
                  </a:ext>
                </a:extLst>
              </a:tr>
              <a:tr h="546222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Improved Situational Awareness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Heavy hoods and limited visibility through visors can impair a firefighter's ability to assess their surroundings and identify hazards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565022"/>
                  </a:ext>
                </a:extLst>
              </a:tr>
              <a:tr h="546222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Real-time Physiological Monitoring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Integrating sensors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into fire suits to monitor a firefighter's vital signs could provide early warnings of heat stress or cardiac distress.</a:t>
                      </a:r>
                      <a:endParaRPr lang="en-IN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43280"/>
                  </a:ext>
                </a:extLst>
              </a:tr>
              <a:tr h="546222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Enhanced Comfort and Ergonomics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Suits that are </a:t>
                      </a:r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more comfortable 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and allow for a </a:t>
                      </a:r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greater range of motion 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would reduce physical fatigue and improve performance</a:t>
                      </a:r>
                      <a:endParaRPr lang="en-IN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56973"/>
                  </a:ext>
                </a:extLst>
              </a:tr>
              <a:tr h="546222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Protection against wider Range of Threats </a:t>
                      </a:r>
                      <a:r>
                        <a:rPr lang="en-IN" sz="1600" dirty="0"/>
                        <a:t>❌</a:t>
                      </a:r>
                      <a:endParaRPr lang="en-IN" sz="16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Firefighters are increasingly facing a complex mix of threats, including chemical and biological hazards, in addition to fire. </a:t>
                      </a:r>
                      <a:endParaRPr lang="en-IN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681" marR="89544" marT="17909" marB="1343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04470"/>
                  </a:ext>
                </a:extLst>
              </a:tr>
            </a:tbl>
          </a:graphicData>
        </a:graphic>
      </p:graphicFrame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22809123-8A36-3594-3FDD-80C3F11BB5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9" y="31234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0DE6-517C-CA04-3C0A-55697061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574" y="593879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st Fire Watch Guards Are Safeguarding America's Homes and Businesses from  Fire Risks">
            <a:extLst>
              <a:ext uri="{FF2B5EF4-FFF2-40B4-BE49-F238E27FC236}">
                <a16:creationId xmlns:a16="http://schemas.microsoft.com/office/drawing/2014/main" id="{D6D5D363-585D-55E2-A49E-69D920CD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8" b="2"/>
          <a:stretch>
            <a:fillRect/>
          </a:stretch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re than 60 people killed as forest fires rage in Chile">
            <a:extLst>
              <a:ext uri="{FF2B5EF4-FFF2-40B4-BE49-F238E27FC236}">
                <a16:creationId xmlns:a16="http://schemas.microsoft.com/office/drawing/2014/main" id="{602E8AA8-27C8-E29D-EF95-1809D81B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" b="3"/>
          <a:stretch>
            <a:fillRect/>
          </a:stretch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ighter - Wikipedia">
            <a:extLst>
              <a:ext uri="{FF2B5EF4-FFF2-40B4-BE49-F238E27FC236}">
                <a16:creationId xmlns:a16="http://schemas.microsoft.com/office/drawing/2014/main" id="{9D273F34-BA01-E736-3CCD-79CAF3DA7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8" r="1" b="21485"/>
          <a:stretch>
            <a:fillRect/>
          </a:stretch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614D8-42EF-B295-D8D7-CA6302C2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399" y="6400500"/>
            <a:ext cx="1455821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20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1B3D2-0FF5-6D4A-CFD1-F706C03EEB24}"/>
              </a:ext>
            </a:extLst>
          </p:cNvPr>
          <p:cNvSpPr txBox="1"/>
          <p:nvPr/>
        </p:nvSpPr>
        <p:spPr>
          <a:xfrm>
            <a:off x="783771" y="4371033"/>
            <a:ext cx="43207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Are You sure the products with many red marks would survive these extreme conditions?</a:t>
            </a:r>
            <a:endParaRPr lang="en-IN" sz="2800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C3A3C18F-DD89-0BAF-CAC3-64EF749FE8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533" y="0"/>
            <a:ext cx="683496" cy="77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8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991A-743D-48E7-E8B4-89EC2FDF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200" dirty="0" err="1"/>
              <a:t>Securefire's</a:t>
            </a:r>
            <a:r>
              <a:rPr lang="en-US" sz="4200" dirty="0"/>
              <a:t> Edge: </a:t>
            </a:r>
            <a:br>
              <a:rPr lang="en-US" sz="4200" dirty="0"/>
            </a:br>
            <a:r>
              <a:rPr lang="en-US" sz="4200" dirty="0"/>
              <a:t>A Head-to-Head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A85CAF-1330-49CA-0031-61C65E72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82055"/>
              </p:ext>
            </p:extLst>
          </p:nvPr>
        </p:nvGraphicFramePr>
        <p:xfrm>
          <a:off x="4821524" y="297179"/>
          <a:ext cx="6260965" cy="648397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90822">
                  <a:extLst>
                    <a:ext uri="{9D8B030D-6E8A-4147-A177-3AD203B41FA5}">
                      <a16:colId xmlns:a16="http://schemas.microsoft.com/office/drawing/2014/main" val="2113682490"/>
                    </a:ext>
                  </a:extLst>
                </a:gridCol>
                <a:gridCol w="1401220">
                  <a:extLst>
                    <a:ext uri="{9D8B030D-6E8A-4147-A177-3AD203B41FA5}">
                      <a16:colId xmlns:a16="http://schemas.microsoft.com/office/drawing/2014/main" val="944965444"/>
                    </a:ext>
                  </a:extLst>
                </a:gridCol>
                <a:gridCol w="1425714">
                  <a:extLst>
                    <a:ext uri="{9D8B030D-6E8A-4147-A177-3AD203B41FA5}">
                      <a16:colId xmlns:a16="http://schemas.microsoft.com/office/drawing/2014/main" val="1324067087"/>
                    </a:ext>
                  </a:extLst>
                </a:gridCol>
                <a:gridCol w="1443209">
                  <a:extLst>
                    <a:ext uri="{9D8B030D-6E8A-4147-A177-3AD203B41FA5}">
                      <a16:colId xmlns:a16="http://schemas.microsoft.com/office/drawing/2014/main" val="3686936515"/>
                    </a:ext>
                  </a:extLst>
                </a:gridCol>
              </a:tblGrid>
              <a:tr h="891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Feature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World Class Competitor (e.g., Newtex)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Securefire TiFi® Fire Entry Suit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Advantage</a:t>
                      </a:r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2462266095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Protection Duration (</a:t>
                      </a:r>
                      <a:r>
                        <a:rPr lang="en-IN" sz="1200"/>
                        <a:t>84</a:t>
                      </a:r>
                      <a:r>
                        <a:rPr lang="en-IN" sz="1200">
                          <a:effectLst/>
                        </a:rPr>
                        <a:t>kW</a:t>
                      </a:r>
                      <a:r>
                        <a:rPr lang="en-IN" sz="1200"/>
                        <a:t>/m</a:t>
                      </a:r>
                      <a:r>
                        <a:rPr lang="en-IN" sz="1200">
                          <a:effectLst/>
                        </a:rPr>
                        <a:t>2</a:t>
                      </a:r>
                      <a:r>
                        <a:rPr lang="en-IN" sz="1200" b="1"/>
                        <a:t>)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150 Seconds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&gt;300 Seconds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&gt;2x Longer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461160235"/>
                  </a:ext>
                </a:extLst>
              </a:tr>
              <a:tr h="38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Weight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~26 kg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~26 kg</a:t>
                      </a:r>
                      <a:endParaRPr lang="en-IN" sz="1200" dirty="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✅ </a:t>
                      </a:r>
                      <a:r>
                        <a:rPr lang="en-IN" sz="1200" b="1" dirty="0"/>
                        <a:t>Planning to reduce weight to 20 kg</a:t>
                      </a:r>
                      <a:endParaRPr lang="en-IN" sz="1200" dirty="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2824968309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Inner Temp. after Test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Reaches ~57°C (Near fatal)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Reaches ~52°C (Safe)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Safer Core Temp.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410409230"/>
                  </a:ext>
                </a:extLst>
              </a:tr>
              <a:tr h="1143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Eye Protection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Polycarbonate Visor (Fails &gt;250°C)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Special Assembly (Withstands &gt;2000°C)</a:t>
                      </a:r>
                      <a:endParaRPr lang="en-US" sz="1200" dirty="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Mission-Critical Vision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3455632985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Heat Sensor</a:t>
                      </a:r>
                      <a:endParaRPr lang="en-IN" sz="1200" dirty="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❌ Not Available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✅ </a:t>
                      </a:r>
                      <a:r>
                        <a:rPr lang="en-US" sz="1200" b="1"/>
                        <a:t>Available (Alarms at 45°C)</a:t>
                      </a:r>
                      <a:endParaRPr lang="en-US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Early Warning System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1346957162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Sub-Zero Performance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Not Available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Certified at -50°C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All-Weather Operations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2528065732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Biological/Carcinogenic Safety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Not Tested/Certified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Tested &amp; Certified Safe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Long-Term Health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2820390265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Buy-Back Facility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Not Available</a:t>
                      </a:r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</a:t>
                      </a:r>
                      <a:r>
                        <a:rPr lang="en-IN" sz="1200" b="1"/>
                        <a:t>Available</a:t>
                      </a:r>
                      <a:endParaRPr lang="en-IN" sz="1200"/>
                    </a:p>
                  </a:txBody>
                  <a:tcPr marL="60095" marR="60095" marT="30047" marB="30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✅ </a:t>
                      </a:r>
                      <a:r>
                        <a:rPr lang="en-IN" sz="1200" b="1" dirty="0"/>
                        <a:t>Sustainable &amp; Cost-Effective</a:t>
                      </a:r>
                      <a:endParaRPr lang="en-IN" sz="1200" dirty="0"/>
                    </a:p>
                  </a:txBody>
                  <a:tcPr marL="60095" marR="60095" marT="30047" marB="30047" anchor="ctr"/>
                </a:tc>
                <a:extLst>
                  <a:ext uri="{0D108BD9-81ED-4DB2-BD59-A6C34878D82A}">
                    <a16:rowId xmlns:a16="http://schemas.microsoft.com/office/drawing/2014/main" val="219800200"/>
                  </a:ext>
                </a:extLst>
              </a:tr>
            </a:tbl>
          </a:graphicData>
        </a:graphic>
      </p:graphicFrame>
      <p:pic>
        <p:nvPicPr>
          <p:cNvPr id="3" name="Picture 2" descr="A fire logo on a black background">
            <a:extLst>
              <a:ext uri="{FF2B5EF4-FFF2-40B4-BE49-F238E27FC236}">
                <a16:creationId xmlns:a16="http://schemas.microsoft.com/office/drawing/2014/main" id="{DE3205CC-A022-4CDB-AEE4-9F44CE12F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11" y="752688"/>
            <a:ext cx="1090789" cy="10907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9AC7-AED3-89F6-D5A0-B8A34A5E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407" y="592084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9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77C-5B15-7F6C-2E3A-ED19AA03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Wise Decision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1B13F-F2E2-60DD-9094-F1EE8469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Secure fire testing video">
            <a:hlinkClick r:id="" action="ppaction://media"/>
            <a:extLst>
              <a:ext uri="{FF2B5EF4-FFF2-40B4-BE49-F238E27FC236}">
                <a16:creationId xmlns:a16="http://schemas.microsoft.com/office/drawing/2014/main" id="{2A7BBF72-4F09-620C-A78D-D7386520D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601" y="2301474"/>
            <a:ext cx="6461125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943C-DA2F-CE62-57EF-DEA2CA41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Strategic Positioning: SWOT Analysis of </a:t>
            </a:r>
            <a:r>
              <a:rPr lang="en-US" dirty="0" err="1"/>
              <a:t>Securefire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73FA-3169-42F5-B871-566ACE391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0" y="2085518"/>
            <a:ext cx="4386630" cy="692076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3AD1C-945D-2117-BB88-2E1EA5BB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197" y="3028949"/>
            <a:ext cx="4698355" cy="3362403"/>
          </a:xfrm>
        </p:spPr>
        <p:txBody>
          <a:bodyPr>
            <a:normAutofit fontScale="55000" lnSpcReduction="20000"/>
          </a:bodyPr>
          <a:lstStyle/>
          <a:p>
            <a:r>
              <a:rPr lang="en-US" sz="2900" b="1" dirty="0"/>
              <a:t>Patented and Indigenous Technology: </a:t>
            </a:r>
            <a:r>
              <a:rPr lang="en-US" dirty="0"/>
              <a:t>The DRDO-awarded and patented TIFI technology provides a unique competitive advantage.</a:t>
            </a:r>
          </a:p>
          <a:p>
            <a:r>
              <a:rPr lang="en-US" sz="2900" b="1" dirty="0"/>
              <a:t>Superior Product Performance: </a:t>
            </a:r>
            <a:r>
              <a:rPr lang="en-US" dirty="0"/>
              <a:t>The TIFI suit offers significantly longer protection duration, lighter weight, and better thermal regulation compared to competitors.</a:t>
            </a:r>
          </a:p>
          <a:p>
            <a:r>
              <a:rPr lang="en-US" sz="3300" b="1" dirty="0"/>
              <a:t>Strong Backing and Collaborations: </a:t>
            </a:r>
            <a:r>
              <a:rPr lang="en-US" dirty="0"/>
              <a:t>Supported by prestigious institutions like DRDO, DSIR, NRDC, and IIT Kanpur, which enhances credibility.</a:t>
            </a:r>
          </a:p>
          <a:p>
            <a:r>
              <a:rPr lang="en-US" sz="3300" b="1" dirty="0"/>
              <a:t>Comprehensive Product Range: </a:t>
            </a:r>
            <a:r>
              <a:rPr lang="en-US" dirty="0"/>
              <a:t>Offers a complete range of fire fighting suits, including fire entry, aluminized, and other specialized suits.</a:t>
            </a:r>
          </a:p>
          <a:p>
            <a:r>
              <a:rPr lang="en-US" sz="3300" b="1" dirty="0"/>
              <a:t>Positive Field Trial Results: </a:t>
            </a:r>
            <a:r>
              <a:rPr lang="en-US" dirty="0"/>
              <a:t>Successful live demonstrations with major potential clients like state fire brigades and oil and gas companies.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1D93B-E5DE-987A-6D08-AAE44AC08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5052" y="2082177"/>
            <a:ext cx="4700059" cy="692076"/>
          </a:xfrm>
        </p:spPr>
        <p:txBody>
          <a:bodyPr>
            <a:normAutofit/>
          </a:bodyPr>
          <a:lstStyle/>
          <a:p>
            <a:r>
              <a:rPr lang="en-IN" sz="4000" dirty="0"/>
              <a:t>Weaknesses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2E123-4EF8-B1CB-43F5-006655A29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3097" y="2937729"/>
            <a:ext cx="4700059" cy="2906179"/>
          </a:xfrm>
        </p:spPr>
        <p:txBody>
          <a:bodyPr>
            <a:noAutofit/>
          </a:bodyPr>
          <a:lstStyle/>
          <a:p>
            <a:r>
              <a:rPr lang="en-US" sz="1400" dirty="0"/>
              <a:t>Ne</a:t>
            </a:r>
            <a:r>
              <a:rPr lang="en-US" sz="1800" b="1" dirty="0"/>
              <a:t>w Market Entrant: </a:t>
            </a:r>
            <a:r>
              <a:rPr lang="en-US" sz="1400" dirty="0"/>
              <a:t>As a relatively new company, building brand recognition and trust in a market with established international players could be a challenge.</a:t>
            </a:r>
          </a:p>
          <a:p>
            <a:r>
              <a:rPr lang="en-US" sz="1800" b="1" dirty="0"/>
              <a:t>Higher Price Point: </a:t>
            </a:r>
            <a:r>
              <a:rPr lang="en-US" sz="1400" dirty="0"/>
              <a:t>Positioned as a high-quality, high-price product, which may be a barrier for some price-sensitive customers.</a:t>
            </a:r>
          </a:p>
          <a:p>
            <a:r>
              <a:rPr lang="en-US" sz="1800" b="1" dirty="0"/>
              <a:t>Limited Production Capacity (Potential): </a:t>
            </a:r>
            <a:r>
              <a:rPr lang="en-US" sz="1400" dirty="0"/>
              <a:t>As a startup, scaling up production to meet large orders could be a challenge.</a:t>
            </a:r>
            <a:endParaRPr lang="en-IN" sz="1400" dirty="0"/>
          </a:p>
        </p:txBody>
      </p:sp>
      <p:pic>
        <p:nvPicPr>
          <p:cNvPr id="7" name="Picture 6" descr="A fire logo on a black background">
            <a:extLst>
              <a:ext uri="{FF2B5EF4-FFF2-40B4-BE49-F238E27FC236}">
                <a16:creationId xmlns:a16="http://schemas.microsoft.com/office/drawing/2014/main" id="{42F9A61C-2FE3-DBE4-11C6-95F5278688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41" y="709351"/>
            <a:ext cx="1168692" cy="11686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74B1F-FB48-837B-CD37-BA2E78A0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8387" y="584595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87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5CE3-6387-72F3-9672-42D66561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Positioning: SWOT Analysis of </a:t>
            </a:r>
            <a:r>
              <a:rPr lang="en-US" dirty="0" err="1"/>
              <a:t>Securefire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51D55-DE66-CB01-588D-96255BA3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085519"/>
            <a:ext cx="4472327" cy="69313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42FE5-C207-97FA-2BF1-49796CE71B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b="1" dirty="0"/>
              <a:t>Growing Demand in India: </a:t>
            </a:r>
            <a:r>
              <a:rPr lang="en-US" dirty="0"/>
              <a:t>The expanding Indian market for fire safety equipment, driven by regulations and industrial growth, presents a significant opportunity.</a:t>
            </a:r>
          </a:p>
          <a:p>
            <a:r>
              <a:rPr lang="en-US" sz="2900" b="1" dirty="0"/>
              <a:t>"Make in India" Initiative: </a:t>
            </a:r>
            <a:r>
              <a:rPr lang="en-US" dirty="0"/>
              <a:t>Government support for domestic manufacturing provides a favorable business environment.</a:t>
            </a:r>
          </a:p>
          <a:p>
            <a:r>
              <a:rPr lang="en-US" sz="2900" b="1" dirty="0"/>
              <a:t>Export Potential</a:t>
            </a:r>
            <a:r>
              <a:rPr lang="en-US" dirty="0"/>
              <a:t>: The superior performance of the TIFI suit creates opportunities in the international market, especially in regions with growing safety standards.</a:t>
            </a:r>
          </a:p>
          <a:p>
            <a:r>
              <a:rPr lang="en-US" sz="2900" b="1" dirty="0"/>
              <a:t>Product Diversification: </a:t>
            </a:r>
            <a:r>
              <a:rPr lang="en-US" dirty="0"/>
              <a:t>The core TIFI technology can be adapted for other applications and industries requiring thermal protection.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7DD02-574E-DE05-F5F8-A365C4785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92807" y="2086578"/>
            <a:ext cx="4474028" cy="692076"/>
          </a:xfrm>
        </p:spPr>
        <p:txBody>
          <a:bodyPr>
            <a:normAutofit/>
          </a:bodyPr>
          <a:lstStyle/>
          <a:p>
            <a:r>
              <a:rPr lang="en-IN" sz="4000" dirty="0"/>
              <a:t>Threats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AD2E6-6BEA-F654-B6E0-4C7254F0D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0802" y="3006739"/>
            <a:ext cx="4700059" cy="2906179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/>
              <a:t>Competition from Established Brands: </a:t>
            </a:r>
            <a:r>
              <a:rPr lang="en-US" dirty="0"/>
              <a:t>International players like DuPont, Honeywell, and </a:t>
            </a:r>
            <a:r>
              <a:rPr lang="en-US" dirty="0" err="1"/>
              <a:t>Newtex</a:t>
            </a:r>
            <a:r>
              <a:rPr lang="en-US" dirty="0"/>
              <a:t> have strong brand recognition and market presence.</a:t>
            </a:r>
          </a:p>
          <a:p>
            <a:r>
              <a:rPr lang="en-US" sz="2900" b="1" dirty="0"/>
              <a:t>Technological Advancements by Competitors: </a:t>
            </a:r>
            <a:r>
              <a:rPr lang="en-US" dirty="0"/>
              <a:t>The fire safety industry is constantly evolving, and competitors may develop new technologies that challenge </a:t>
            </a:r>
            <a:r>
              <a:rPr lang="en-US" dirty="0" err="1"/>
              <a:t>Securefire's</a:t>
            </a:r>
            <a:r>
              <a:rPr lang="en-US" dirty="0"/>
              <a:t> position.</a:t>
            </a:r>
          </a:p>
          <a:p>
            <a:r>
              <a:rPr lang="en-US" sz="2900" b="1" dirty="0"/>
              <a:t>Economic Slowdown: </a:t>
            </a:r>
            <a:r>
              <a:rPr lang="en-US" dirty="0"/>
              <a:t>A downturn in the economy could impact the procurement budgets of both public and private sector buyers</a:t>
            </a:r>
            <a:endParaRPr lang="en-IN" dirty="0"/>
          </a:p>
        </p:txBody>
      </p:sp>
      <p:pic>
        <p:nvPicPr>
          <p:cNvPr id="7" name="Picture 6" descr="A fire logo on a black background">
            <a:extLst>
              <a:ext uri="{FF2B5EF4-FFF2-40B4-BE49-F238E27FC236}">
                <a16:creationId xmlns:a16="http://schemas.microsoft.com/office/drawing/2014/main" id="{6A544884-8F90-1A62-F728-225BB9114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41" y="648375"/>
            <a:ext cx="1168692" cy="11686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E3FF5-6FB5-5593-E7A5-98681638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8387" y="6059499"/>
            <a:ext cx="1069565" cy="692076"/>
          </a:xfrm>
        </p:spPr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6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BEB1-27A7-B8CA-754B-23D0210C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</a:t>
            </a:r>
            <a:r>
              <a:rPr lang="en-IN" sz="5400" b="1" dirty="0"/>
              <a:t>Fire: </a:t>
            </a:r>
            <a:r>
              <a:rPr lang="en-IN" dirty="0"/>
              <a:t>The Basics</a:t>
            </a:r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FF4F3E96-4B0C-DA6F-6891-A43A894D4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31" y="501874"/>
            <a:ext cx="1637169" cy="1637169"/>
          </a:xfrm>
          <a:prstGeom prst="rect">
            <a:avLst/>
          </a:prstGeom>
        </p:spPr>
      </p:pic>
      <p:pic>
        <p:nvPicPr>
          <p:cNvPr id="10" name="Content Placeholder 9" descr="A diagram of different types of objects&#10;&#10;AI-generated content may be incorrect.">
            <a:extLst>
              <a:ext uri="{FF2B5EF4-FFF2-40B4-BE49-F238E27FC236}">
                <a16:creationId xmlns:a16="http://schemas.microsoft.com/office/drawing/2014/main" id="{1AB64E28-35D8-E3E7-79B2-9DF71E8AD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71439" y="2830007"/>
            <a:ext cx="3329126" cy="2612609"/>
          </a:xfrm>
        </p:spPr>
      </p:pic>
      <p:pic>
        <p:nvPicPr>
          <p:cNvPr id="2052" name="Picture 4" descr="Combustibility and Flammability - Labster">
            <a:extLst>
              <a:ext uri="{FF2B5EF4-FFF2-40B4-BE49-F238E27FC236}">
                <a16:creationId xmlns:a16="http://schemas.microsoft.com/office/drawing/2014/main" id="{AA2DD956-028B-23BE-B27B-1821DA08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3" y="2541715"/>
            <a:ext cx="3089128" cy="31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B1F772-CEC6-B101-981E-2F4C5FDDC097}"/>
              </a:ext>
            </a:extLst>
          </p:cNvPr>
          <p:cNvSpPr txBox="1"/>
          <p:nvPr/>
        </p:nvSpPr>
        <p:spPr>
          <a:xfrm>
            <a:off x="3739244" y="2613392"/>
            <a:ext cx="370658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Poppins" panose="020B0502040204020203" pitchFamily="2" charset="0"/>
              </a:rPr>
              <a:t>Fire Triangle vs Fire Tetrahedron</a:t>
            </a:r>
          </a:p>
          <a:p>
            <a:pPr algn="ctr"/>
            <a:r>
              <a:rPr lang="en-US" b="0" i="0" dirty="0">
                <a:effectLst/>
                <a:latin typeface="Poppins" panose="020B0502040204020203" pitchFamily="2" charset="0"/>
              </a:rPr>
              <a:t>The fire triangle and fire tetrahedron are two models used to explain how </a:t>
            </a:r>
            <a:r>
              <a:rPr lang="en-US" sz="2000" b="1" i="0" dirty="0">
                <a:effectLst/>
                <a:latin typeface="Poppins" panose="020B0502040204020203" pitchFamily="2" charset="0"/>
              </a:rPr>
              <a:t>fires start </a:t>
            </a:r>
            <a:r>
              <a:rPr lang="en-US" b="0" i="0" dirty="0">
                <a:effectLst/>
                <a:latin typeface="Poppins" panose="020B0502040204020203" pitchFamily="2" charset="0"/>
              </a:rPr>
              <a:t>and how they can be </a:t>
            </a:r>
            <a:r>
              <a:rPr lang="en-US" sz="2000" b="1" i="0" dirty="0">
                <a:effectLst/>
                <a:latin typeface="Poppins" panose="020B0502040204020203" pitchFamily="2" charset="0"/>
              </a:rPr>
              <a:t>extinguished</a:t>
            </a:r>
            <a:r>
              <a:rPr lang="en-US" b="0" i="0" dirty="0">
                <a:effectLst/>
                <a:latin typeface="Poppins" panose="020B0502040204020203" pitchFamily="2" charset="0"/>
              </a:rPr>
              <a:t>. While both are useful, they serve different purposes and help guide decisions in </a:t>
            </a:r>
            <a:r>
              <a:rPr lang="en-US" sz="2000" b="1" i="0" dirty="0">
                <a:effectLst/>
                <a:latin typeface="Poppins" panose="020B0502040204020203" pitchFamily="2" charset="0"/>
              </a:rPr>
              <a:t>fire suppression</a:t>
            </a:r>
            <a:r>
              <a:rPr lang="en-US" b="0" i="0" dirty="0">
                <a:effectLst/>
                <a:latin typeface="Poppins" panose="020B0502040204020203" pitchFamily="2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A1D04-F886-4275-0A27-7B6BABB6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924" y="595237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6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BBCFF1-6BF3-4941-973F-CE3A1F225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170B3D-1B5C-4AA5-B670-B783ADC5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91"/>
            <a:ext cx="12192000" cy="2759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E3C243-B4B4-4FE3-AFF2-E81D7F48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795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22248-67B5-2C56-7BD8-79C7AA5E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1216404"/>
            <a:ext cx="9689360" cy="3841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/>
              <a:t>It is positioned as a </a:t>
            </a:r>
            <a:r>
              <a:rPr lang="en-US" sz="3400" dirty="0">
                <a:solidFill>
                  <a:srgbClr val="FFFF00"/>
                </a:solidFill>
              </a:rPr>
              <a:t>premium, high-performance </a:t>
            </a:r>
            <a:r>
              <a:rPr lang="en-US" sz="3400" dirty="0"/>
              <a:t>product that offers </a:t>
            </a:r>
            <a:r>
              <a:rPr lang="en-US" sz="3400" dirty="0">
                <a:solidFill>
                  <a:srgbClr val="FFFF00"/>
                </a:solidFill>
              </a:rPr>
              <a:t>unparalleled safety </a:t>
            </a:r>
            <a:r>
              <a:rPr lang="en-US" sz="3400" dirty="0"/>
              <a:t>and operational advantages to firefighters. It is a </a:t>
            </a:r>
            <a:r>
              <a:rPr lang="en-US" sz="3400" dirty="0">
                <a:solidFill>
                  <a:srgbClr val="FFFF00"/>
                </a:solidFill>
              </a:rPr>
              <a:t>"Made in India"</a:t>
            </a:r>
            <a:r>
              <a:rPr lang="en-US" sz="3400" dirty="0"/>
              <a:t> solution that surpasses international standards and directly addresses the critical gaps in existing fire suit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E58BE-F497-3A03-F3EF-D326F658F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643468"/>
            <a:ext cx="5715387" cy="572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</a:rPr>
              <a:t>Positioning of TIFI Fire Entry Suit</a:t>
            </a:r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3856E7A6-82C2-7AB1-6F1F-C91EBBAF9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9" y="39623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A8F42-B50E-3877-30C4-825C5718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7686" y="589957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1D3B-F417-88EB-CF74-AF6178E0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IN" dirty="0"/>
              <a:t>Suggestions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1AD137-97CB-AE0C-AA33-99EA26A03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458087"/>
              </p:ext>
            </p:extLst>
          </p:nvPr>
        </p:nvGraphicFramePr>
        <p:xfrm>
          <a:off x="457200" y="2011680"/>
          <a:ext cx="11054479" cy="453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400">
                  <a:extLst>
                    <a:ext uri="{9D8B030D-6E8A-4147-A177-3AD203B41FA5}">
                      <a16:colId xmlns:a16="http://schemas.microsoft.com/office/drawing/2014/main" val="2576156573"/>
                    </a:ext>
                  </a:extLst>
                </a:gridCol>
                <a:gridCol w="7081079">
                  <a:extLst>
                    <a:ext uri="{9D8B030D-6E8A-4147-A177-3AD203B41FA5}">
                      <a16:colId xmlns:a16="http://schemas.microsoft.com/office/drawing/2014/main" val="2935973248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r>
                        <a:rPr lang="en-US" sz="1300" dirty="0"/>
                        <a:t>Parameters</a:t>
                      </a:r>
                      <a:endParaRPr lang="en-IN" sz="1300" dirty="0"/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  <a:endParaRPr lang="en-IN" sz="130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3705721585"/>
                  </a:ext>
                </a:extLst>
              </a:tr>
              <a:tr h="859965">
                <a:tc>
                  <a:txBody>
                    <a:bodyPr/>
                    <a:lstStyle/>
                    <a:p>
                      <a:r>
                        <a:rPr lang="en-US" sz="1300" b="1" dirty="0"/>
                        <a:t>Aggressive Marketing and Brand Building</a:t>
                      </a:r>
                      <a:endParaRPr lang="en-IN" sz="1300" b="1" dirty="0"/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Focus on highlighting the </a:t>
                      </a:r>
                      <a:r>
                        <a:rPr lang="en-US" sz="1300" b="1" dirty="0"/>
                        <a:t>unique selling propositions (USPs) </a:t>
                      </a:r>
                      <a:r>
                        <a:rPr lang="en-US" sz="1300" dirty="0"/>
                        <a:t>of the TIFI technology through targeted marketing campaigns, participation in industry exhibitions, and publishing case studies of successful trials</a:t>
                      </a:r>
                      <a:endParaRPr lang="en-IN" sz="1300" dirty="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785805496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r>
                        <a:rPr lang="en-IN" sz="1300" b="1"/>
                        <a:t>Strategic Pricing</a:t>
                      </a:r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While maintaining its </a:t>
                      </a:r>
                      <a:r>
                        <a:rPr lang="en-US" sz="1300" b="1" dirty="0"/>
                        <a:t>premium positioning</a:t>
                      </a:r>
                      <a:r>
                        <a:rPr lang="en-US" sz="1300" dirty="0"/>
                        <a:t>, explore options for </a:t>
                      </a:r>
                      <a:r>
                        <a:rPr lang="en-US" sz="1300" b="1" dirty="0"/>
                        <a:t>value-based </a:t>
                      </a:r>
                      <a:r>
                        <a:rPr lang="en-US" sz="1300" dirty="0"/>
                        <a:t>pricing models, especially for large government contracts</a:t>
                      </a:r>
                      <a:endParaRPr lang="en-IN" sz="1300" dirty="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2119126216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r>
                        <a:rPr lang="en-IN" sz="1300" b="1"/>
                        <a:t>Strengthen Distribution Channels</a:t>
                      </a:r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Develop a </a:t>
                      </a:r>
                      <a:r>
                        <a:rPr lang="en-US" sz="1300" b="1" dirty="0"/>
                        <a:t>robust distribution network </a:t>
                      </a:r>
                      <a:r>
                        <a:rPr lang="en-US" sz="1300" dirty="0"/>
                        <a:t>to reach potential customers across India and in key international markets</a:t>
                      </a:r>
                      <a:endParaRPr lang="en-IN" sz="1300" dirty="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1664374257"/>
                  </a:ext>
                </a:extLst>
              </a:tr>
              <a:tr h="859965">
                <a:tc>
                  <a:txBody>
                    <a:bodyPr/>
                    <a:lstStyle/>
                    <a:p>
                      <a:r>
                        <a:rPr lang="en-IN" sz="1300" b="1"/>
                        <a:t>Customer Education and Training</a:t>
                      </a:r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Conduct </a:t>
                      </a:r>
                      <a:r>
                        <a:rPr lang="en-US" sz="1300" b="1" dirty="0"/>
                        <a:t>workshops and training programs </a:t>
                      </a:r>
                      <a:r>
                        <a:rPr lang="en-US" sz="1300" dirty="0"/>
                        <a:t>for firefighters and industrial safety officers to educate them on the proper use and maintenance of the </a:t>
                      </a:r>
                      <a:r>
                        <a:rPr lang="en-US" sz="1300" b="1" dirty="0"/>
                        <a:t>TIFI suit </a:t>
                      </a:r>
                      <a:r>
                        <a:rPr lang="en-US" sz="1300" dirty="0"/>
                        <a:t>and to demonstrate its superior capabilities</a:t>
                      </a:r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1302768348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r>
                        <a:rPr lang="en-IN" sz="1300" b="1"/>
                        <a:t>Continuous Research and Development</a:t>
                      </a:r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Continue to </a:t>
                      </a:r>
                      <a:r>
                        <a:rPr lang="en-US" sz="1300" b="1" dirty="0"/>
                        <a:t>invest in R&amp;D</a:t>
                      </a:r>
                      <a:r>
                        <a:rPr lang="en-US" sz="1300" dirty="0"/>
                        <a:t> to further enhance the performance of existing products and to develop new solutions based on the </a:t>
                      </a:r>
                      <a:r>
                        <a:rPr lang="en-US" sz="1300" b="1" dirty="0"/>
                        <a:t>patented TIFI technology</a:t>
                      </a:r>
                      <a:endParaRPr lang="en-IN" sz="1300" b="1" dirty="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722029249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r>
                        <a:rPr lang="en-IN" sz="1300" b="1" dirty="0"/>
                        <a:t>Leverage Government Support</a:t>
                      </a:r>
                    </a:p>
                  </a:txBody>
                  <a:tcPr marL="63737" marR="63737" marT="31868" marB="3186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Actively engage with government agencies and policymakers to promote the adoption of advanced, domestically manufactured fire safety equipment</a:t>
                      </a:r>
                      <a:endParaRPr lang="en-IN" sz="1300" dirty="0"/>
                    </a:p>
                  </a:txBody>
                  <a:tcPr marL="63737" marR="63737" marT="31868" marB="31868"/>
                </a:tc>
                <a:extLst>
                  <a:ext uri="{0D108BD9-81ED-4DB2-BD59-A6C34878D82A}">
                    <a16:rowId xmlns:a16="http://schemas.microsoft.com/office/drawing/2014/main" val="4213115646"/>
                  </a:ext>
                </a:extLst>
              </a:tr>
            </a:tbl>
          </a:graphicData>
        </a:graphic>
      </p:graphicFrame>
      <p:pic>
        <p:nvPicPr>
          <p:cNvPr id="3" name="Picture 2" descr="A fire logo on a black background">
            <a:extLst>
              <a:ext uri="{FF2B5EF4-FFF2-40B4-BE49-F238E27FC236}">
                <a16:creationId xmlns:a16="http://schemas.microsoft.com/office/drawing/2014/main" id="{5C170DC0-97A6-AD84-9B77-50983749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42" y="709351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8488F-87E3-073F-6D95-962DD4D3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952" y="6543041"/>
            <a:ext cx="1069564" cy="174607"/>
          </a:xfrm>
        </p:spPr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1371-0631-A5A8-1512-1973D0DC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</a:t>
            </a:r>
            <a:endParaRPr lang="en-IN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51A973A9-942C-2916-1D73-3631E3B8B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264" y="709351"/>
            <a:ext cx="1168692" cy="1168692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0578D3-F67E-2BC8-9D97-3467CF24D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463207"/>
              </p:ext>
            </p:extLst>
          </p:nvPr>
        </p:nvGraphicFramePr>
        <p:xfrm>
          <a:off x="478172" y="1685801"/>
          <a:ext cx="10016456" cy="546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300538-C9CA-7AD6-7B52-3020E2CC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5161" y="6054219"/>
            <a:ext cx="1086342" cy="803781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5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13AD-4EC5-F8E7-66CC-138E7AB6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contribute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F2C3-9D7E-7A93-9E8B-26F98F40C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614" y="2278171"/>
            <a:ext cx="5326196" cy="3599316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/>
              <a:t>E-Commerce Platform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1. Interactive interface</a:t>
            </a:r>
          </a:p>
          <a:p>
            <a:pPr marL="0" indent="0" algn="ctr">
              <a:buNone/>
            </a:pPr>
            <a:r>
              <a:rPr lang="en-US" dirty="0"/>
              <a:t>  2. Sales-Driven Approach</a:t>
            </a:r>
          </a:p>
          <a:p>
            <a:pPr marL="0" indent="0" algn="ctr">
              <a:buNone/>
            </a:pPr>
            <a:r>
              <a:rPr lang="en-US" dirty="0"/>
              <a:t>  3. Climate-based products &amp; offers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C811A-EBC8-41FE-888D-FBBFC6A68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9191" y="2387227"/>
            <a:ext cx="470005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/>
              <a:t>Product (R&amp;D)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457200" indent="-457200" algn="ctr">
              <a:buAutoNum type="arabicPeriod"/>
            </a:pPr>
            <a:r>
              <a:rPr lang="en-US" dirty="0"/>
              <a:t>Dual temperature-based alarm system</a:t>
            </a:r>
          </a:p>
          <a:p>
            <a:pPr marL="457200" indent="-457200" algn="ctr">
              <a:buAutoNum type="arabicPeriod"/>
            </a:pPr>
            <a:r>
              <a:rPr lang="en-US" dirty="0"/>
              <a:t>Integrated live biological data </a:t>
            </a:r>
          </a:p>
          <a:p>
            <a:pPr marL="457200" indent="-457200" algn="ctr">
              <a:buAutoNum type="arabicPeriod"/>
            </a:pPr>
            <a:r>
              <a:rPr lang="en-US" dirty="0"/>
              <a:t>GPS access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9120-F865-AEE7-960F-2D30540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9249" y="598654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A fire logo on a black background">
            <a:extLst>
              <a:ext uri="{FF2B5EF4-FFF2-40B4-BE49-F238E27FC236}">
                <a16:creationId xmlns:a16="http://schemas.microsoft.com/office/drawing/2014/main" id="{1E46FED3-E30F-F3F8-86C5-B6B5B8FF6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264" y="709351"/>
            <a:ext cx="1168692" cy="11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 descr="Fire and smoke">
            <a:extLst>
              <a:ext uri="{FF2B5EF4-FFF2-40B4-BE49-F238E27FC236}">
                <a16:creationId xmlns:a16="http://schemas.microsoft.com/office/drawing/2014/main" id="{951D0E55-E4B8-BE2F-8EAE-7FDAE9084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43" r="10742" b="-1"/>
          <a:stretch>
            <a:fillRect/>
          </a:stretch>
        </p:blipFill>
        <p:spPr>
          <a:xfrm>
            <a:off x="4635879" y="16788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9528DAE-DFC2-CE07-0E34-E55F5CE83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0322" y="2063262"/>
            <a:ext cx="3739278" cy="2661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National Crime Records Bureau (NCRB), India</a:t>
            </a:r>
          </a:p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National Safety Council (NSC) - injuryfacts.nsc.org</a:t>
            </a:r>
          </a:p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"Firefighter Health: A Narrative Review..." - U.S. National Library of Medicine (PMC)</a:t>
            </a:r>
          </a:p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Wikipedia - "List of fires"</a:t>
            </a:r>
          </a:p>
          <a:p>
            <a:pPr lvl="0" algn="r" fontAlgn="base"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Ken Institute - "5 World's Worst Fire Accidents“</a:t>
            </a:r>
            <a:br>
              <a:rPr lang="en-US" altLang="en-US" sz="1400"/>
            </a:br>
            <a:r>
              <a:rPr lang="en-US" altLang="en-US" sz="1400"/>
              <a:t>https://www.verifiedmarketresearch.com/product/fire-suit-market/</a:t>
            </a:r>
            <a:br>
              <a:rPr lang="en-US" altLang="en-US" sz="1400"/>
            </a:br>
            <a:r>
              <a:rPr lang="en-US" altLang="en-US" sz="1400"/>
              <a:t>https://www.statista.com/statistics/376714/us-firefighter-deaths/</a:t>
            </a:r>
            <a:br>
              <a:rPr lang="en-US" altLang="en-US" sz="1400"/>
            </a:br>
            <a:endParaRPr kumimoji="0" lang="en-US" altLang="en-US" sz="14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09386-C360-74BD-EEFB-BC03C69C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/>
              <a:t>References</a:t>
            </a:r>
          </a:p>
        </p:txBody>
      </p:sp>
      <p:pic>
        <p:nvPicPr>
          <p:cNvPr id="2" name="Picture 1" descr="A fire logo on a black background">
            <a:extLst>
              <a:ext uri="{FF2B5EF4-FFF2-40B4-BE49-F238E27FC236}">
                <a16:creationId xmlns:a16="http://schemas.microsoft.com/office/drawing/2014/main" id="{C6382662-DD13-4152-BD96-C7281EC76B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9" y="39623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CCAAE-80AC-9B33-3CEF-4C64F868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963" y="5930742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BD19-C438-C300-AF5B-E69CE7E8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/>
              <a:t>Comments</a:t>
            </a:r>
            <a:endParaRPr lang="en-IN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752E0-A129-AB2E-004E-5B8E225F2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000" dirty="0"/>
              <a:t>THANK YOU </a:t>
            </a:r>
          </a:p>
          <a:p>
            <a:r>
              <a:rPr lang="en-IN" sz="6000" dirty="0"/>
              <a:t>Aman</a:t>
            </a:r>
          </a:p>
          <a:p>
            <a:r>
              <a:rPr lang="en-IN" sz="6000" dirty="0">
                <a:hlinkClick r:id="rId2"/>
              </a:rPr>
              <a:t>amank21@iitk.ac.in</a:t>
            </a:r>
            <a:endParaRPr lang="en-IN" sz="6000" dirty="0"/>
          </a:p>
          <a:p>
            <a:r>
              <a:rPr lang="en-IN" sz="6000" dirty="0"/>
              <a:t>+91 8081189842</a:t>
            </a:r>
          </a:p>
        </p:txBody>
      </p:sp>
      <p:pic>
        <p:nvPicPr>
          <p:cNvPr id="3" name="Picture 2" descr="A fire logo on a black background">
            <a:extLst>
              <a:ext uri="{FF2B5EF4-FFF2-40B4-BE49-F238E27FC236}">
                <a16:creationId xmlns:a16="http://schemas.microsoft.com/office/drawing/2014/main" id="{69EA1673-25BA-75FD-3BFA-C4AE8AF40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9" y="39623"/>
            <a:ext cx="1168692" cy="1168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29D5-500C-9EB5-221D-889C34E9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407" y="591794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9B96-E431-0158-9C91-71E6720F8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3" y="761937"/>
            <a:ext cx="9613857" cy="1080938"/>
          </a:xfrm>
        </p:spPr>
        <p:txBody>
          <a:bodyPr/>
          <a:lstStyle/>
          <a:p>
            <a:r>
              <a:rPr lang="en-IN" dirty="0"/>
              <a:t>Classification of </a:t>
            </a:r>
            <a:r>
              <a:rPr lang="en-IN" sz="4800" b="1" dirty="0"/>
              <a:t>Fire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520E6-90AA-6959-8951-B3451B6362A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BB635-7D55-CA67-4376-3FEC82A81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912995" y="1030375"/>
            <a:ext cx="2549835" cy="7813805"/>
          </a:xfrm>
        </p:spPr>
        <p:txBody>
          <a:bodyPr>
            <a:normAutofit/>
          </a:bodyPr>
          <a:lstStyle/>
          <a:p>
            <a:pPr algn="ctr"/>
            <a:endParaRPr lang="en-IN" sz="2400" dirty="0"/>
          </a:p>
        </p:txBody>
      </p:sp>
      <p:pic>
        <p:nvPicPr>
          <p:cNvPr id="5" name="Picture 4" descr="A fire logo on a black background">
            <a:extLst>
              <a:ext uri="{FF2B5EF4-FFF2-40B4-BE49-F238E27FC236}">
                <a16:creationId xmlns:a16="http://schemas.microsoft.com/office/drawing/2014/main" id="{2E7496F0-5E52-F4C9-B942-1DB07621B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72" y="563810"/>
            <a:ext cx="1616528" cy="16165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D0BB09-D484-6E29-5871-786874F9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67218"/>
              </p:ext>
            </p:extLst>
          </p:nvPr>
        </p:nvGraphicFramePr>
        <p:xfrm>
          <a:off x="4278086" y="2336873"/>
          <a:ext cx="7592786" cy="4309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913">
                  <a:extLst>
                    <a:ext uri="{9D8B030D-6E8A-4147-A177-3AD203B41FA5}">
                      <a16:colId xmlns:a16="http://schemas.microsoft.com/office/drawing/2014/main" val="2605132521"/>
                    </a:ext>
                  </a:extLst>
                </a:gridCol>
                <a:gridCol w="6534873">
                  <a:extLst>
                    <a:ext uri="{9D8B030D-6E8A-4147-A177-3AD203B41FA5}">
                      <a16:colId xmlns:a16="http://schemas.microsoft.com/office/drawing/2014/main" val="1108556991"/>
                    </a:ext>
                  </a:extLst>
                </a:gridCol>
              </a:tblGrid>
              <a:tr h="392655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Fuel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81286"/>
                  </a:ext>
                </a:extLst>
              </a:tr>
              <a:tr h="716499">
                <a:tc>
                  <a:txBody>
                    <a:bodyPr/>
                    <a:lstStyle/>
                    <a:p>
                      <a:r>
                        <a:rPr lang="en-US" sz="2000" b="1" dirty="0"/>
                        <a:t>A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solid combustibles </a:t>
                      </a:r>
                      <a:r>
                        <a:rPr lang="en-US" sz="2000" dirty="0"/>
                        <a:t>like wood, paper, cloth, trash, and plastics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66029"/>
                  </a:ext>
                </a:extLst>
              </a:tr>
              <a:tr h="900368">
                <a:tc>
                  <a:txBody>
                    <a:bodyPr/>
                    <a:lstStyle/>
                    <a:p>
                      <a:r>
                        <a:rPr lang="en-US" sz="2000" b="1" dirty="0"/>
                        <a:t>B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flammable liquids </a:t>
                      </a:r>
                      <a:r>
                        <a:rPr lang="en-US" sz="2000" dirty="0"/>
                        <a:t>such as gasoline, petroleum oil, paint, and some waxes, and flammable gases like propane and butane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15338"/>
                  </a:ext>
                </a:extLst>
              </a:tr>
              <a:tr h="392655">
                <a:tc>
                  <a:txBody>
                    <a:bodyPr/>
                    <a:lstStyle/>
                    <a:p>
                      <a:r>
                        <a:rPr lang="en-US" sz="2000" b="1" dirty="0"/>
                        <a:t>C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Flammable Gases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82183"/>
                  </a:ext>
                </a:extLst>
              </a:tr>
              <a:tr h="679659">
                <a:tc>
                  <a:txBody>
                    <a:bodyPr/>
                    <a:lstStyle/>
                    <a:p>
                      <a:r>
                        <a:rPr lang="en-US" sz="2000" b="1" dirty="0"/>
                        <a:t>D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combustible metals </a:t>
                      </a:r>
                      <a:r>
                        <a:rPr lang="en-US" sz="2000" dirty="0"/>
                        <a:t>such as magnesium, titanium, potassium, and sodium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68404"/>
                  </a:ext>
                </a:extLst>
              </a:tr>
              <a:tr h="392655">
                <a:tc>
                  <a:txBody>
                    <a:bodyPr/>
                    <a:lstStyle/>
                    <a:p>
                      <a:r>
                        <a:rPr lang="en-US" sz="2000" b="1" dirty="0"/>
                        <a:t>E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Electrical Fires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489809"/>
                  </a:ext>
                </a:extLst>
              </a:tr>
              <a:tr h="627529">
                <a:tc>
                  <a:txBody>
                    <a:bodyPr/>
                    <a:lstStyle/>
                    <a:p>
                      <a:r>
                        <a:rPr lang="en-US" sz="2000" b="1" dirty="0"/>
                        <a:t>F/K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cooking oils and greases</a:t>
                      </a:r>
                      <a:r>
                        <a:rPr lang="en-US" sz="2000" dirty="0"/>
                        <a:t>, such as animal and vegetable fats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9289"/>
                  </a:ext>
                </a:extLst>
              </a:tr>
            </a:tbl>
          </a:graphicData>
        </a:graphic>
      </p:graphicFrame>
      <p:pic>
        <p:nvPicPr>
          <p:cNvPr id="3074" name="Picture 2" descr="Fire Extinguisher Classes and Types ...">
            <a:extLst>
              <a:ext uri="{FF2B5EF4-FFF2-40B4-BE49-F238E27FC236}">
                <a16:creationId xmlns:a16="http://schemas.microsoft.com/office/drawing/2014/main" id="{A3D4CDCA-7EB8-5E66-BD59-5919A83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6873"/>
            <a:ext cx="4082142" cy="43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C7C033-7737-CE2F-57D4-818E786B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556" y="6187312"/>
            <a:ext cx="788886" cy="709813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5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D9E5-A0DF-F06B-2A0F-9657D8F5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Extinguishing Conditions and Agents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C83E9-6190-69EA-6439-8C9D1F450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761048" y="2857274"/>
            <a:ext cx="2275148" cy="3247498"/>
          </a:xfrm>
        </p:spPr>
        <p:txBody>
          <a:bodyPr>
            <a:normAutofit/>
          </a:bodyPr>
          <a:lstStyle/>
          <a:p>
            <a:pPr algn="ctr"/>
            <a:endParaRPr lang="en-IN" sz="2400" dirty="0"/>
          </a:p>
        </p:txBody>
      </p:sp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CA5BF49D-A3F3-157C-0952-0721985EFA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941" y="456062"/>
            <a:ext cx="1709059" cy="170905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836A47-3F6E-814E-36B1-5D0E95D81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90242"/>
              </p:ext>
            </p:extLst>
          </p:nvPr>
        </p:nvGraphicFramePr>
        <p:xfrm>
          <a:off x="3421891" y="2063931"/>
          <a:ext cx="8461715" cy="4671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71">
                  <a:extLst>
                    <a:ext uri="{9D8B030D-6E8A-4147-A177-3AD203B41FA5}">
                      <a16:colId xmlns:a16="http://schemas.microsoft.com/office/drawing/2014/main" val="1509874870"/>
                    </a:ext>
                  </a:extLst>
                </a:gridCol>
                <a:gridCol w="2830569">
                  <a:extLst>
                    <a:ext uri="{9D8B030D-6E8A-4147-A177-3AD203B41FA5}">
                      <a16:colId xmlns:a16="http://schemas.microsoft.com/office/drawing/2014/main" val="3325494074"/>
                    </a:ext>
                  </a:extLst>
                </a:gridCol>
                <a:gridCol w="2810575">
                  <a:extLst>
                    <a:ext uri="{9D8B030D-6E8A-4147-A177-3AD203B41FA5}">
                      <a16:colId xmlns:a16="http://schemas.microsoft.com/office/drawing/2014/main" val="3355203045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r>
                        <a:rPr lang="en-US" b="1" dirty="0"/>
                        <a:t>Fire Class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Extinguising Principle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Common Extinguising Agents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99837"/>
                  </a:ext>
                </a:extLst>
              </a:tr>
              <a:tr h="398809">
                <a:tc>
                  <a:txBody>
                    <a:bodyPr/>
                    <a:lstStyle/>
                    <a:p>
                      <a:r>
                        <a:rPr lang="en-US" b="1" dirty="0"/>
                        <a:t>Class A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Cooling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Water, Dry Chemical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943025"/>
                  </a:ext>
                </a:extLst>
              </a:tr>
              <a:tr h="707616">
                <a:tc>
                  <a:txBody>
                    <a:bodyPr/>
                    <a:lstStyle/>
                    <a:p>
                      <a:r>
                        <a:rPr lang="en-US" b="1" dirty="0"/>
                        <a:t>Class B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Smothering</a:t>
                      </a:r>
                      <a:r>
                        <a:rPr lang="en-US" dirty="0"/>
                        <a:t> (removing oxygen)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Carbon Dioxide (CO2), Dry Chemical, Foam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830646"/>
                  </a:ext>
                </a:extLst>
              </a:tr>
              <a:tr h="428050">
                <a:tc>
                  <a:txBody>
                    <a:bodyPr/>
                    <a:lstStyle/>
                    <a:p>
                      <a:r>
                        <a:rPr lang="en-US" b="1" dirty="0"/>
                        <a:t>Class C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Smothering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fire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Dry Powder 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892016"/>
                  </a:ext>
                </a:extLst>
              </a:tr>
              <a:tr h="705586">
                <a:tc>
                  <a:txBody>
                    <a:bodyPr/>
                    <a:lstStyle/>
                    <a:p>
                      <a:r>
                        <a:rPr lang="en-US" b="1" dirty="0"/>
                        <a:t>Class D 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Smothering</a:t>
                      </a:r>
                      <a:r>
                        <a:rPr lang="en-US" dirty="0"/>
                        <a:t> with a non-reactive agent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Dry Powder (specific to the metal)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79876"/>
                  </a:ext>
                </a:extLst>
              </a:tr>
              <a:tr h="1012362">
                <a:tc>
                  <a:txBody>
                    <a:bodyPr/>
                    <a:lstStyle/>
                    <a:p>
                      <a:r>
                        <a:rPr lang="en-US" b="1" dirty="0"/>
                        <a:t>Class 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Removing the electrical source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Carbon Dioxide (CO2), Dry Chemical</a:t>
                      </a:r>
                      <a:endParaRPr lang="en-IN" sz="2000" dirty="0"/>
                    </a:p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89203"/>
                  </a:ext>
                </a:extLst>
              </a:tr>
              <a:tr h="775137">
                <a:tc>
                  <a:txBody>
                    <a:bodyPr/>
                    <a:lstStyle/>
                    <a:p>
                      <a:r>
                        <a:rPr lang="en-US" b="1" dirty="0"/>
                        <a:t>Class F/K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Saponification</a:t>
                      </a:r>
                      <a:r>
                        <a:rPr lang="en-US" dirty="0"/>
                        <a:t> (forming a soapy foam to smother)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Wet Chemical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79988"/>
                  </a:ext>
                </a:extLst>
              </a:tr>
            </a:tbl>
          </a:graphicData>
        </a:graphic>
      </p:graphicFrame>
      <p:pic>
        <p:nvPicPr>
          <p:cNvPr id="4098" name="Picture 2" descr="Fire Extinguisher: Choosing the Right One">
            <a:extLst>
              <a:ext uri="{FF2B5EF4-FFF2-40B4-BE49-F238E27FC236}">
                <a16:creationId xmlns:a16="http://schemas.microsoft.com/office/drawing/2014/main" id="{9A3DCDA2-1FE0-BC00-5B18-FE1675653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198"/>
            <a:ext cx="3421891" cy="457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3E08-D78E-3209-6CF9-0B808435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229" y="599220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8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7F13-56EF-5AE5-5E7E-CC0BCC4C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b="1" dirty="0"/>
              <a:t>Major Fire-Related Tragedies </a:t>
            </a:r>
            <a:r>
              <a:rPr lang="en-US" sz="6000" b="1" dirty="0"/>
              <a:t>in INDIA</a:t>
            </a:r>
            <a:endParaRPr lang="en-IN" sz="6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8BCC-214E-0DB2-0C8C-1F8C36A89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9836" y="2064532"/>
            <a:ext cx="4472327" cy="692076"/>
          </a:xfrm>
        </p:spPr>
        <p:txBody>
          <a:bodyPr>
            <a:normAutofit/>
          </a:bodyPr>
          <a:lstStyle/>
          <a:p>
            <a:r>
              <a:rPr lang="en-US" dirty="0"/>
              <a:t> Major Fire Incidents in India</a:t>
            </a:r>
            <a:endParaRPr lang="en-IN" dirty="0"/>
          </a:p>
        </p:txBody>
      </p:sp>
      <p:pic>
        <p:nvPicPr>
          <p:cNvPr id="4" name="Picture 3" descr="A fire logo on a black background">
            <a:extLst>
              <a:ext uri="{FF2B5EF4-FFF2-40B4-BE49-F238E27FC236}">
                <a16:creationId xmlns:a16="http://schemas.microsoft.com/office/drawing/2014/main" id="{FDEA42DE-BE0C-8863-32B2-162385DFA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14" y="533246"/>
            <a:ext cx="1649186" cy="164918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15E380-2A2E-9B2B-91BB-F49335C8E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47247"/>
              </p:ext>
            </p:extLst>
          </p:nvPr>
        </p:nvGraphicFramePr>
        <p:xfrm>
          <a:off x="342900" y="2182432"/>
          <a:ext cx="11517084" cy="447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707">
                  <a:extLst>
                    <a:ext uri="{9D8B030D-6E8A-4147-A177-3AD203B41FA5}">
                      <a16:colId xmlns:a16="http://schemas.microsoft.com/office/drawing/2014/main" val="731449471"/>
                    </a:ext>
                  </a:extLst>
                </a:gridCol>
                <a:gridCol w="1208387">
                  <a:extLst>
                    <a:ext uri="{9D8B030D-6E8A-4147-A177-3AD203B41FA5}">
                      <a16:colId xmlns:a16="http://schemas.microsoft.com/office/drawing/2014/main" val="4194912627"/>
                    </a:ext>
                  </a:extLst>
                </a:gridCol>
                <a:gridCol w="1832795">
                  <a:extLst>
                    <a:ext uri="{9D8B030D-6E8A-4147-A177-3AD203B41FA5}">
                      <a16:colId xmlns:a16="http://schemas.microsoft.com/office/drawing/2014/main" val="780166867"/>
                    </a:ext>
                  </a:extLst>
                </a:gridCol>
                <a:gridCol w="1244525">
                  <a:extLst>
                    <a:ext uri="{9D8B030D-6E8A-4147-A177-3AD203B41FA5}">
                      <a16:colId xmlns:a16="http://schemas.microsoft.com/office/drawing/2014/main" val="4199165299"/>
                    </a:ext>
                  </a:extLst>
                </a:gridCol>
                <a:gridCol w="4936670">
                  <a:extLst>
                    <a:ext uri="{9D8B030D-6E8A-4147-A177-3AD203B41FA5}">
                      <a16:colId xmlns:a16="http://schemas.microsoft.com/office/drawing/2014/main" val="2403176773"/>
                    </a:ext>
                  </a:extLst>
                </a:gridCol>
              </a:tblGrid>
              <a:tr h="608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Incident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Fatalities (Approx.)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Key Factors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996874"/>
                  </a:ext>
                </a:extLst>
              </a:tr>
              <a:tr h="734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Mandi Dabwali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Haryana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Short circuit, flammable pandal material, blocked exits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66917"/>
                  </a:ext>
                </a:extLst>
              </a:tr>
              <a:tr h="760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Uphaar Cinema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New Delhi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Transformer fire, blocked exits, smoke inhalation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436353"/>
                  </a:ext>
                </a:extLst>
              </a:tr>
              <a:tr h="7604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Kumbakonam School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Tamil Nadu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Kitchen fire, thatched roof, lack of escape routes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329416"/>
                  </a:ext>
                </a:extLst>
              </a:tr>
              <a:tr h="751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AMRI Hospital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Kolkata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Electrical short circuit, illegal storage, non-functional alarms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276235"/>
                  </a:ext>
                </a:extLst>
              </a:tr>
              <a:tr h="823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Sivakasi Fireworks Factory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Tamil Nadu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Chemical explosion, lack of safety protocols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93635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E0BFC-52B1-82B5-2DE0-B1E595C8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8079" y="59100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9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FC3D-029C-0F90-FDF1-0D9102F6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Global</a:t>
            </a:r>
            <a:br>
              <a:rPr lang="en-US" b="1" dirty="0"/>
            </a:br>
            <a:r>
              <a:rPr lang="en-US" b="1" dirty="0"/>
              <a:t>Major Fire-Related Tragedies </a:t>
            </a:r>
            <a:endParaRPr lang="en-IN" b="1" dirty="0"/>
          </a:p>
        </p:txBody>
      </p:sp>
      <p:pic>
        <p:nvPicPr>
          <p:cNvPr id="3" name="Picture 2" descr="A fire logo on a black background">
            <a:extLst>
              <a:ext uri="{FF2B5EF4-FFF2-40B4-BE49-F238E27FC236}">
                <a16:creationId xmlns:a16="http://schemas.microsoft.com/office/drawing/2014/main" id="{6D6844BD-89EB-973A-B667-56F178144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14" y="415346"/>
            <a:ext cx="1649186" cy="164918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674051-3341-3AD1-5F45-A536C2167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84793"/>
              </p:ext>
            </p:extLst>
          </p:nvPr>
        </p:nvGraphicFramePr>
        <p:xfrm>
          <a:off x="459922" y="2203636"/>
          <a:ext cx="10907485" cy="444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386">
                  <a:extLst>
                    <a:ext uri="{9D8B030D-6E8A-4147-A177-3AD203B41FA5}">
                      <a16:colId xmlns:a16="http://schemas.microsoft.com/office/drawing/2014/main" val="49924576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1239375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41665808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625390291"/>
                    </a:ext>
                  </a:extLst>
                </a:gridCol>
                <a:gridCol w="4359728">
                  <a:extLst>
                    <a:ext uri="{9D8B030D-6E8A-4147-A177-3AD203B41FA5}">
                      <a16:colId xmlns:a16="http://schemas.microsoft.com/office/drawing/2014/main" val="984719198"/>
                    </a:ext>
                  </a:extLst>
                </a:gridCol>
              </a:tblGrid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Incident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Fatalities (Approx.)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Impact on Safety Standards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095199"/>
                  </a:ext>
                </a:extLst>
              </a:tr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Triangle Shirtwaist Factory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1911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New York,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Led to improved factory safety standards and fire codes.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7826"/>
                  </a:ext>
                </a:extLst>
              </a:tr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The Station Nightclub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Rhode Island,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Stricter regulations on pyrotechnics and crowd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305591"/>
                  </a:ext>
                </a:extLst>
              </a:tr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Deepwater Horizon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Gulf of Mexico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Major overhaul of offshore drilling safety regulations.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85489"/>
                  </a:ext>
                </a:extLst>
              </a:tr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Tazreen Fashion Factory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Dhaka, Bangladesh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Increased international pressure for factory safety in the garment industry.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62471"/>
                  </a:ext>
                </a:extLst>
              </a:tr>
              <a:tr h="70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Grenfell Tower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London, UK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Global review of high-rise building cladding and fire safety.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6425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BA3A0-84DB-CC82-1A2E-B32E3B46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924" y="589725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5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13220-FCFB-F319-5E17-040F10E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Fire-Related Fatalities</a:t>
            </a: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CD0706BA-96EE-7D52-EC49-D0D44DA2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85" y="177526"/>
            <a:ext cx="5945720" cy="43209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graph of a graph showing the amount of fire burning&#10;&#10;AI-generated content may be incorrect.">
            <a:extLst>
              <a:ext uri="{FF2B5EF4-FFF2-40B4-BE49-F238E27FC236}">
                <a16:creationId xmlns:a16="http://schemas.microsoft.com/office/drawing/2014/main" id="{1EF4488C-35F2-D59C-A4A4-536B060C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65" y="697645"/>
            <a:ext cx="5865285" cy="38211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013CD8-9C2A-6EC4-67D9-EE4FE112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326" y="597924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 descr="A fire logo on a black background">
            <a:extLst>
              <a:ext uri="{FF2B5EF4-FFF2-40B4-BE49-F238E27FC236}">
                <a16:creationId xmlns:a16="http://schemas.microsoft.com/office/drawing/2014/main" id="{4DDD0704-47D3-8364-BF61-B5C2E29123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50" y="-37726"/>
            <a:ext cx="789164" cy="7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6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92AA-3D92-39A0-D752-18FADC59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Fire-Related Fatalities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39FDA-2ECB-1838-C4CC-7F16B9D2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44" y="2581384"/>
            <a:ext cx="4472327" cy="3523387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10000" dirty="0"/>
              <a:t>Global </a:t>
            </a:r>
          </a:p>
          <a:p>
            <a:pPr algn="ctr"/>
            <a:r>
              <a:rPr lang="en-US" sz="4200" b="0" dirty="0"/>
              <a:t>In the United States, in 2022, there were </a:t>
            </a:r>
            <a:r>
              <a:rPr lang="en-US" sz="4200" dirty="0">
                <a:solidFill>
                  <a:srgbClr val="FFFF00"/>
                </a:solidFill>
              </a:rPr>
              <a:t>97 on-duty firefighter fatalities</a:t>
            </a:r>
            <a:r>
              <a:rPr lang="en-US" sz="4200" b="0" dirty="0">
                <a:solidFill>
                  <a:srgbClr val="FFFF00"/>
                </a:solidFill>
              </a:rPr>
              <a:t>.</a:t>
            </a:r>
          </a:p>
          <a:p>
            <a:pPr algn="ctr"/>
            <a:r>
              <a:rPr lang="en-US" sz="4200" b="0" dirty="0"/>
              <a:t>A home fire is reported every </a:t>
            </a:r>
            <a:r>
              <a:rPr lang="en-US" sz="4200" dirty="0">
                <a:solidFill>
                  <a:srgbClr val="FFFF00"/>
                </a:solidFill>
              </a:rPr>
              <a:t>89 seconds</a:t>
            </a:r>
            <a:r>
              <a:rPr lang="en-US" sz="4200" b="0" dirty="0"/>
              <a:t>, and a death from a home fire occurs every </a:t>
            </a:r>
            <a:r>
              <a:rPr lang="en-US" sz="4200" dirty="0">
                <a:solidFill>
                  <a:srgbClr val="FFFF00"/>
                </a:solidFill>
              </a:rPr>
              <a:t>3 hours and 24 minutes.</a:t>
            </a:r>
          </a:p>
          <a:p>
            <a:pPr algn="ctr"/>
            <a:endParaRPr lang="en-IN" b="0" dirty="0"/>
          </a:p>
          <a:p>
            <a:pPr algn="ctr"/>
            <a:r>
              <a:rPr lang="en-IN" sz="2900" b="0" dirty="0"/>
              <a:t>https://ourworldindata.org/grapher/fire-death-rates</a:t>
            </a:r>
          </a:p>
        </p:txBody>
      </p:sp>
      <p:pic>
        <p:nvPicPr>
          <p:cNvPr id="6" name="Picture 5" descr="A fire logo on a black background">
            <a:extLst>
              <a:ext uri="{FF2B5EF4-FFF2-40B4-BE49-F238E27FC236}">
                <a16:creationId xmlns:a16="http://schemas.microsoft.com/office/drawing/2014/main" id="{3042484A-290A-2AAF-5BB8-EF0226D60E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43" y="478972"/>
            <a:ext cx="1632857" cy="1632857"/>
          </a:xfrm>
          <a:prstGeom prst="rect">
            <a:avLst/>
          </a:prstGeom>
        </p:spPr>
      </p:pic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185B065-AA72-78F6-135A-D20DF96D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72" y="2111828"/>
            <a:ext cx="6652774" cy="4364473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DA4AB6-BF77-BA10-88C4-AD0FDDC1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407" y="598795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4694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2A7A4B2304A439EAA5D9222452745" ma:contentTypeVersion="3" ma:contentTypeDescription="Create a new document." ma:contentTypeScope="" ma:versionID="710c408401dead8976f333cf4c864579">
  <xsd:schema xmlns:xsd="http://www.w3.org/2001/XMLSchema" xmlns:xs="http://www.w3.org/2001/XMLSchema" xmlns:p="http://schemas.microsoft.com/office/2006/metadata/properties" xmlns:ns3="e8cfe928-fdcf-4249-9cc3-72d57f85c7d4" targetNamespace="http://schemas.microsoft.com/office/2006/metadata/properties" ma:root="true" ma:fieldsID="042d5c8ee21d24fec20ff1873c1234ce" ns3:_="">
    <xsd:import namespace="e8cfe928-fdcf-4249-9cc3-72d57f85c7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fe928-fdcf-4249-9cc3-72d57f85c7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A3893C-7E20-40F8-BDC0-B07CB595A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fe928-fdcf-4249-9cc3-72d57f85c7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4A3854-9E4F-4934-A1BF-CA8A67D038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8EF9CB-F495-457C-B79E-E020357B27F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8cfe928-fdcf-4249-9cc3-72d57f85c7d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557</TotalTime>
  <Words>2825</Words>
  <Application>Microsoft Office PowerPoint</Application>
  <PresentationFormat>Widescreen</PresentationFormat>
  <Paragraphs>368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Arial</vt:lpstr>
      <vt:lpstr>Poppins</vt:lpstr>
      <vt:lpstr>Trebuchet MS</vt:lpstr>
      <vt:lpstr>Berlin</vt:lpstr>
      <vt:lpstr>Fire Safety Market Analysis</vt:lpstr>
      <vt:lpstr>Topics </vt:lpstr>
      <vt:lpstr>Understanding Fire: The Basics</vt:lpstr>
      <vt:lpstr>Classification of Fire</vt:lpstr>
      <vt:lpstr>Extinguishing Conditions and Agents</vt:lpstr>
      <vt:lpstr>Major Fire-Related Tragedies in INDIA</vt:lpstr>
      <vt:lpstr>Global Major Fire-Related Tragedies </vt:lpstr>
      <vt:lpstr>Fire-Related Fatalities</vt:lpstr>
      <vt:lpstr>Fire-Related Fatalities</vt:lpstr>
      <vt:lpstr>Fire-Related Fatalities INDIA</vt:lpstr>
      <vt:lpstr>PowerPoint Presentation</vt:lpstr>
      <vt:lpstr>Structural Collapses: Burning buildings can become structurally unstable, posing a severe threat of collapse.  Flashovers and Backdrafts: Sudden and rapid escalations of fire can engulf an entire space in flames (flashover) or cause an explosive ignition of heated gases (backdraft).  Exposure to Toxic Gases and Chemicals: Fires release a deadly cocktail of toxic gases, including carbon monoxide, hydrogen cyanide, and phosgene.  Extreme Heat Stress: The intense heat at a fire scene can lead to dehydration, heat exhaustion, and other heat-related illnesses.  Physical Exertion: Firefighting is a physically demanding job, often requiring heavy lifting, climbing, and operating in strenuous conditions, overexertion.  </vt:lpstr>
      <vt:lpstr>Cardiovascular Events: The leading cause of on-duty deaths.  Heat Stress and Dehydration: The heavy, insulating gear worn by firefighters.  Cancer: Long-term exposure to carcinogens.  Psychological Trauma: The traumatic experiences witnessed by firefighters.</vt:lpstr>
      <vt:lpstr>Delayed Fire Detection and Alarm: The absence or malfunction of smoke detectors and alarm systems can lead to a significant delay in the fire department.  Obstructed Access: Blocked or locked exits, improper building layouts, and traffic congestion can hinder the swift entry and movement of firefighters.  Lack of Information: Inadequate information about the building's layout, the location of occupants, and the nature of the fire can slow down search and rescue efforts.  Inadequate Equipment: The lack of appropriate or sufficient equipment can hamper the ability of firefighters to effectively combat the fire and reach trapped individuals.  Rapid Fire Spread: Modern building materials and contents can contribute to faster fire growth, reducing the time available for a safe rescue.</vt:lpstr>
      <vt:lpstr>                    Types of Fire Suits</vt:lpstr>
      <vt:lpstr>     Key Points</vt:lpstr>
      <vt:lpstr>The Fire Entry Suit</vt:lpstr>
      <vt:lpstr> </vt:lpstr>
      <vt:lpstr>PowerPoint Presentation</vt:lpstr>
      <vt:lpstr>PowerPoint Presentation</vt:lpstr>
      <vt:lpstr>Demand and Growth for Fire Suits</vt:lpstr>
      <vt:lpstr>Major Buyers</vt:lpstr>
      <vt:lpstr>Key Gaps in Competitors products</vt:lpstr>
      <vt:lpstr>Gaps Between Available Solutions and Real-World Requirements</vt:lpstr>
      <vt:lpstr>PowerPoint Presentation</vt:lpstr>
      <vt:lpstr>Securefire's Edge:  A Head-to-Head Comparison</vt:lpstr>
      <vt:lpstr>Make a Wise Decision</vt:lpstr>
      <vt:lpstr>Strategic Positioning: SWOT Analysis of Securefire</vt:lpstr>
      <vt:lpstr>Strategic Positioning: SWOT Analysis of Securefire</vt:lpstr>
      <vt:lpstr>It is positioned as a premium, high-performance product that offers unparalleled safety and operational advantages to firefighters. It is a "Made in India" solution that surpasses international standards and directly addresses the critical gaps in existing fire suit technology</vt:lpstr>
      <vt:lpstr>Suggestions </vt:lpstr>
      <vt:lpstr>Path Forward</vt:lpstr>
      <vt:lpstr>How can I contribute ?</vt:lpstr>
      <vt:lpstr>National Crime Records Bureau (NCRB), India National Safety Council (NSC) - injuryfacts.nsc.org "Firefighter Health: A Narrative Review..." - U.S. National Library of Medicine (PMC) Wikipedia - "List of fires" Ken Institute - "5 World's Worst Fire Accidents“ https://www.verifiedmarketresearch.com/product/fire-suit-market/ https://www.statista.com/statistics/376714/us-firefighter-deaths/ </vt:lpstr>
      <vt:lpstr>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Kashyap</dc:creator>
  <cp:lastModifiedBy>Aman Kashyap</cp:lastModifiedBy>
  <cp:revision>10</cp:revision>
  <dcterms:created xsi:type="dcterms:W3CDTF">2025-07-31T09:42:50Z</dcterms:created>
  <dcterms:modified xsi:type="dcterms:W3CDTF">2025-08-04T05:41:11Z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0x0101006F22A7A4B2304A439EAA5D9222452745</vt:lpwstr>
  </property>
</Properties>
</file>